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Lst>
  <p:notesMasterIdLst>
    <p:notesMasterId r:id="rId13"/>
  </p:notesMasterIdLst>
  <p:handoutMasterIdLst>
    <p:handoutMasterId r:id="rId14"/>
  </p:handoutMasterIdLst>
  <p:sldIdLst>
    <p:sldId id="257" r:id="rId2"/>
    <p:sldId id="263" r:id="rId3"/>
    <p:sldId id="269" r:id="rId4"/>
    <p:sldId id="276" r:id="rId5"/>
    <p:sldId id="277" r:id="rId6"/>
    <p:sldId id="273" r:id="rId7"/>
    <p:sldId id="275" r:id="rId8"/>
    <p:sldId id="274" r:id="rId9"/>
    <p:sldId id="265" r:id="rId10"/>
    <p:sldId id="261" r:id="rId11"/>
    <p:sldId id="260"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814" autoAdjust="0"/>
    <p:restoredTop sz="89329" autoAdjust="0"/>
  </p:normalViewPr>
  <p:slideViewPr>
    <p:cSldViewPr snapToGrid="0">
      <p:cViewPr varScale="1">
        <p:scale>
          <a:sx n="70" d="100"/>
          <a:sy n="70" d="100"/>
        </p:scale>
        <p:origin x="84" y="66"/>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5/6/2019 4:55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eg>
</file>

<file path=ppt/media/image17.png>
</file>

<file path=ppt/media/image18.png>
</file>

<file path=ppt/media/image19.png>
</file>

<file path=ppt/media/image20.jpg>
</file>

<file path=ppt/media/image21.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5/6/2019 4:54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4:54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4:54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690049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Install-Package “</a:t>
            </a:r>
            <a:r>
              <a:rPr lang="en-US" dirty="0" err="1"/>
              <a:t>Microsoft.Graph</a:t>
            </a:r>
            <a:r>
              <a:rPr lang="en-US" dirty="0"/>
              <a:t>”</a:t>
            </a:r>
          </a:p>
          <a:p>
            <a:endParaRPr lang="en-US" dirty="0"/>
          </a:p>
          <a:p>
            <a:r>
              <a:rPr lang="en-US" dirty="0"/>
              <a:t>The </a:t>
            </a:r>
            <a:r>
              <a:rPr lang="en-US" dirty="0" err="1"/>
              <a:t>Microsoft.Graph.Core</a:t>
            </a:r>
            <a:r>
              <a:rPr lang="en-US" dirty="0"/>
              <a:t> package will be installed with</a:t>
            </a:r>
            <a:r>
              <a:rPr lang="en-US" baseline="0" dirty="0"/>
              <a:t> </a:t>
            </a:r>
            <a:r>
              <a:rPr lang="en-US" baseline="0" dirty="0" err="1"/>
              <a:t>Microsoft.Graph</a:t>
            </a:r>
            <a:r>
              <a:rPr lang="en-US" baseline="0" dirty="0"/>
              <a:t> as a dependency, as will </a:t>
            </a:r>
            <a:r>
              <a:rPr lang="en-US" baseline="0" dirty="0" err="1"/>
              <a:t>Newtonsoft.Json</a:t>
            </a:r>
            <a:r>
              <a:rPr lang="en-US" baseline="0" dirty="0"/>
              <a:t>.  </a:t>
            </a:r>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4:54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10661936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access token is acquired, your application continues to call the Graph API without going through the steps to obtain an access token, it just caches it locally and keeps using it. At some point, the token expires. A refresh token is used to obtain a new access token </a:t>
            </a:r>
            <a:r>
              <a:rPr lang="en-US"/>
              <a:t>without requiring the user to log in again.</a:t>
            </a:r>
            <a:endParaRPr lang="en-US" dirty="0"/>
          </a:p>
          <a:p>
            <a:endParaRPr lang="en-US" dirty="0"/>
          </a:p>
          <a:p>
            <a:r>
              <a:rPr lang="en-US" dirty="0"/>
              <a:t>To understand why the MSAL library is important, it’s necessary to understand what it is handling for you. Your code follows a simple pattern to acquire a token silently, and if that fails, acquire a token interactively. Your code does not need to manage the login pop up screen, the interaction for obtaining consent, and does not need to manage token lifetimes.</a:t>
            </a:r>
          </a:p>
          <a:p>
            <a:endParaRPr lang="en-US" dirty="0"/>
          </a:p>
          <a:p>
            <a:r>
              <a:rPr lang="en-US" dirty="0"/>
              <a:t>The call to /common/OAuth/v2.0/authorize will pop</a:t>
            </a:r>
            <a:r>
              <a:rPr lang="en-US" baseline="0" dirty="0"/>
              <a:t> up a login screen and request permissions consent. </a:t>
            </a:r>
          </a:p>
          <a:p>
            <a:endParaRPr lang="en-US" baseline="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baseline="0" dirty="0"/>
              <a:t>It is important to cache the refresh token to request a new access token. This is what the MSAL library does for you, there is no action for you as a developer to manage the refresh token. You can create a custom cache for persistence, but MSAL manages the token lifetime. </a:t>
            </a:r>
          </a:p>
          <a:p>
            <a:endParaRPr lang="en-US" baseline="0" dirty="0"/>
          </a:p>
          <a:p>
            <a:r>
              <a:rPr lang="en-US" baseline="0" dirty="0"/>
              <a:t>It is important, however, to understand what the library is doing.</a:t>
            </a:r>
          </a:p>
          <a:p>
            <a:endParaRPr lang="en-US" baseline="0" dirty="0"/>
          </a:p>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4:54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19411686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4:54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4:54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5/6/2019 4:54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2379013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0"/>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50" r:id="rId27"/>
    <p:sldLayoutId id="2147484551" r:id="rId28"/>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8.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g"/><Relationship Id="rId1" Type="http://schemas.openxmlformats.org/officeDocument/2006/relationships/slideLayout" Target="../slideLayouts/slideLayout11.xml"/><Relationship Id="rId4" Type="http://schemas.openxmlformats.org/officeDocument/2006/relationships/image" Target="../media/image1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7" y="2584174"/>
            <a:ext cx="6505506" cy="2280945"/>
          </a:xfrm>
        </p:spPr>
        <p:txBody>
          <a:bodyPr/>
          <a:lstStyle/>
          <a:p>
            <a:r>
              <a:rPr lang="en-US" dirty="0"/>
              <a:t>Build Angular SPAs</a:t>
            </a:r>
            <a:br>
              <a:rPr lang="en-US" dirty="0"/>
            </a:br>
            <a:r>
              <a:rPr lang="en-US" dirty="0"/>
              <a:t>with the </a:t>
            </a:r>
            <a:br>
              <a:rPr lang="en-US" dirty="0"/>
            </a:br>
            <a:r>
              <a:rPr lang="en-US" dirty="0"/>
              <a:t>Microsoft Graph</a:t>
            </a:r>
          </a:p>
        </p:txBody>
      </p:sp>
      <p:sp>
        <p:nvSpPr>
          <p:cNvPr id="5" name="Text Placeholder 4"/>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Incorporate the Microsoft Graph into a web application</a:t>
            </a:r>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err="1"/>
              <a:t>npm</a:t>
            </a:r>
            <a:r>
              <a:rPr lang="en-US" sz="2000" dirty="0"/>
              <a:t> Packages</a:t>
            </a:r>
          </a:p>
          <a:p>
            <a:pPr>
              <a:spcBef>
                <a:spcPts val="1200"/>
              </a:spcBef>
            </a:pPr>
            <a:r>
              <a:rPr lang="en-US" sz="2000" dirty="0"/>
              <a:t>Authenticate with Azure AD</a:t>
            </a:r>
          </a:p>
          <a:p>
            <a:pPr>
              <a:spcBef>
                <a:spcPts val="1200"/>
              </a:spcBef>
            </a:pPr>
            <a:r>
              <a:rPr lang="en-US" sz="2000" dirty="0"/>
              <a:t>Create instance of the </a:t>
            </a:r>
            <a:r>
              <a:rPr lang="en-US" sz="2000" dirty="0" err="1"/>
              <a:t>GraphService</a:t>
            </a:r>
            <a:endParaRPr lang="en-US" sz="2000" dirty="0"/>
          </a:p>
          <a:p>
            <a:pPr>
              <a:spcBef>
                <a:spcPts val="1200"/>
              </a:spcBef>
            </a:pPr>
            <a:r>
              <a:rPr lang="en-US" sz="2000" dirty="0"/>
              <a:t>Issue request and process results</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err="1"/>
              <a:t>npm</a:t>
            </a:r>
            <a:r>
              <a:rPr lang="en-US" dirty="0"/>
              <a:t> Packages</a:t>
            </a:r>
          </a:p>
        </p:txBody>
      </p:sp>
      <p:sp>
        <p:nvSpPr>
          <p:cNvPr id="2" name="Text Placeholder 1">
            <a:extLst>
              <a:ext uri="{FF2B5EF4-FFF2-40B4-BE49-F238E27FC236}">
                <a16:creationId xmlns:a16="http://schemas.microsoft.com/office/drawing/2014/main" id="{BB34672B-8699-8A4B-B38D-9B888AE180F7}"/>
              </a:ext>
            </a:extLst>
          </p:cNvPr>
          <p:cNvSpPr>
            <a:spLocks noGrp="1"/>
          </p:cNvSpPr>
          <p:nvPr>
            <p:ph type="body" sz="quarter" idx="10"/>
          </p:nvPr>
        </p:nvSpPr>
        <p:spPr>
          <a:xfrm>
            <a:off x="465138" y="1919804"/>
            <a:ext cx="11533187" cy="677108"/>
          </a:xfrm>
        </p:spPr>
        <p:txBody>
          <a:bodyPr/>
          <a:lstStyle/>
          <a:p>
            <a:r>
              <a:rPr lang="en-US" sz="2400" dirty="0"/>
              <a:t>Microsoft Graph JavaScript SDK</a:t>
            </a:r>
          </a:p>
          <a:p>
            <a:r>
              <a:rPr lang="en-US" dirty="0"/>
              <a:t>@</a:t>
            </a:r>
            <a:r>
              <a:rPr lang="en-US" dirty="0" err="1"/>
              <a:t>microsoft</a:t>
            </a:r>
            <a:r>
              <a:rPr lang="en-US" dirty="0"/>
              <a:t>/microsoft-graph-client@1.6.0</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88513127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D13A279-4545-9945-BF97-919D089B1B5F}"/>
              </a:ext>
            </a:extLst>
          </p:cNvPr>
          <p:cNvSpPr>
            <a:spLocks noGrp="1"/>
          </p:cNvSpPr>
          <p:nvPr>
            <p:ph type="title"/>
          </p:nvPr>
        </p:nvSpPr>
        <p:spPr/>
        <p:txBody>
          <a:bodyPr/>
          <a:lstStyle/>
          <a:p>
            <a:r>
              <a:rPr lang="en-US" dirty="0"/>
              <a:t>Obtaining a access token using MSAL</a:t>
            </a:r>
          </a:p>
        </p:txBody>
      </p:sp>
      <p:sp>
        <p:nvSpPr>
          <p:cNvPr id="7" name="Text Placeholder 6">
            <a:extLst>
              <a:ext uri="{FF2B5EF4-FFF2-40B4-BE49-F238E27FC236}">
                <a16:creationId xmlns:a16="http://schemas.microsoft.com/office/drawing/2014/main" id="{EB7A38C1-2DA9-1049-82B2-46A8D4A15BE0}"/>
              </a:ext>
            </a:extLst>
          </p:cNvPr>
          <p:cNvSpPr>
            <a:spLocks noGrp="1"/>
          </p:cNvSpPr>
          <p:nvPr>
            <p:ph type="body" sz="quarter" idx="10"/>
          </p:nvPr>
        </p:nvSpPr>
        <p:spPr>
          <a:xfrm>
            <a:off x="465138" y="1919804"/>
            <a:ext cx="11533187" cy="3861698"/>
          </a:xfrm>
        </p:spPr>
        <p:txBody>
          <a:bodyPr/>
          <a:lstStyle/>
          <a:p>
            <a:r>
              <a:rPr lang="en-US" dirty="0"/>
              <a:t>First, obtain an access token from Azure AD by authenticating:</a:t>
            </a:r>
          </a:p>
          <a:p>
            <a:r>
              <a:rPr lang="en-US" sz="1600" dirty="0">
                <a:latin typeface="Courier New" panose="02070309020205020404" pitchFamily="49" charset="0"/>
                <a:cs typeface="Courier New" panose="02070309020205020404" pitchFamily="49" charset="0"/>
              </a:rPr>
              <a:t> async </a:t>
            </a:r>
            <a:r>
              <a:rPr lang="en-US" sz="1600" dirty="0" err="1">
                <a:latin typeface="Courier New" panose="02070309020205020404" pitchFamily="49" charset="0"/>
                <a:cs typeface="Courier New" panose="02070309020205020404" pitchFamily="49" charset="0"/>
              </a:rPr>
              <a:t>getAccessToken</a:t>
            </a:r>
            <a:r>
              <a:rPr lang="en-US" sz="1600" dirty="0">
                <a:latin typeface="Courier New" panose="02070309020205020404" pitchFamily="49" charset="0"/>
                <a:cs typeface="Courier New" panose="02070309020205020404" pitchFamily="49" charset="0"/>
              </a:rPr>
              <a:t>(): Promise&lt;string&gt; {</a:t>
            </a:r>
          </a:p>
          <a:p>
            <a:r>
              <a:rPr lang="en-US" sz="1600" dirty="0">
                <a:latin typeface="Courier New" panose="02070309020205020404" pitchFamily="49" charset="0"/>
                <a:cs typeface="Courier New" panose="02070309020205020404" pitchFamily="49" charset="0"/>
              </a:rPr>
              <a:t>    let result = </a:t>
            </a:r>
            <a:r>
              <a:rPr lang="en-US" sz="1600" b="1" dirty="0">
                <a:latin typeface="Courier New" panose="02070309020205020404" pitchFamily="49" charset="0"/>
                <a:cs typeface="Courier New" panose="02070309020205020404" pitchFamily="49" charset="0"/>
              </a:rPr>
              <a:t>await </a:t>
            </a:r>
            <a:r>
              <a:rPr lang="en-US" sz="1600" b="1" dirty="0" err="1">
                <a:latin typeface="Courier New" panose="02070309020205020404" pitchFamily="49" charset="0"/>
                <a:cs typeface="Courier New" panose="02070309020205020404" pitchFamily="49" charset="0"/>
              </a:rPr>
              <a:t>this.msalService.acquireTokenSilent</a:t>
            </a:r>
            <a:r>
              <a:rPr lang="en-US" sz="1600" b="1" dirty="0">
                <a:latin typeface="Courier New" panose="02070309020205020404" pitchFamily="49" charset="0"/>
                <a:cs typeface="Courier New" panose="02070309020205020404" pitchFamily="49" charset="0"/>
              </a:rPr>
              <a:t>(</a:t>
            </a:r>
            <a:r>
              <a:rPr lang="en-US" sz="1600" b="1" dirty="0" err="1">
                <a:latin typeface="Courier New" panose="02070309020205020404" pitchFamily="49" charset="0"/>
                <a:cs typeface="Courier New" panose="02070309020205020404" pitchFamily="49" charset="0"/>
              </a:rPr>
              <a:t>OAuthSettings.scopes</a:t>
            </a:r>
            <a:r>
              <a:rPr lang="en-US" sz="1600" b="1" dirty="0">
                <a:latin typeface="Courier New" panose="02070309020205020404" pitchFamily="49" charset="0"/>
                <a:cs typeface="Courier New" panose="02070309020205020404" pitchFamily="49" charset="0"/>
              </a:rPr>
              <a:t>)</a:t>
            </a:r>
          </a:p>
          <a:p>
            <a:r>
              <a:rPr lang="en-US" sz="1600" dirty="0">
                <a:latin typeface="Courier New" panose="02070309020205020404" pitchFamily="49" charset="0"/>
                <a:cs typeface="Courier New" panose="02070309020205020404" pitchFamily="49" charset="0"/>
              </a:rPr>
              <a:t>      .catch((reason) =&gt; {</a:t>
            </a:r>
          </a:p>
          <a:p>
            <a:r>
              <a:rPr lang="en-US" sz="1600" dirty="0">
                <a:latin typeface="Courier New" panose="02070309020205020404" pitchFamily="49" charset="0"/>
                <a:cs typeface="Courier New" panose="02070309020205020404" pitchFamily="49" charset="0"/>
              </a:rPr>
              <a:t>        </a:t>
            </a:r>
            <a:r>
              <a:rPr lang="en-US" sz="1600" dirty="0" err="1">
                <a:latin typeface="Courier New" panose="02070309020205020404" pitchFamily="49" charset="0"/>
                <a:cs typeface="Courier New" panose="02070309020205020404" pitchFamily="49" charset="0"/>
              </a:rPr>
              <a:t>this.alertsService.add</a:t>
            </a:r>
            <a:r>
              <a:rPr lang="en-US" sz="1600" dirty="0">
                <a:latin typeface="Courier New" panose="02070309020205020404" pitchFamily="49" charset="0"/>
                <a:cs typeface="Courier New" panose="02070309020205020404" pitchFamily="49" charset="0"/>
              </a:rPr>
              <a:t>('Get token failed', </a:t>
            </a:r>
            <a:r>
              <a:rPr lang="en-US" sz="1600" dirty="0" err="1">
                <a:latin typeface="Courier New" panose="02070309020205020404" pitchFamily="49" charset="0"/>
                <a:cs typeface="Courier New" panose="02070309020205020404" pitchFamily="49" charset="0"/>
              </a:rPr>
              <a:t>JSON.stringify</a:t>
            </a:r>
            <a:r>
              <a:rPr lang="en-US" sz="1600" dirty="0">
                <a:latin typeface="Courier New" panose="02070309020205020404" pitchFamily="49" charset="0"/>
                <a:cs typeface="Courier New" panose="02070309020205020404" pitchFamily="49" charset="0"/>
              </a:rPr>
              <a:t>(reason, null, 2));</a:t>
            </a:r>
          </a:p>
          <a:p>
            <a:r>
              <a:rPr lang="en-US" sz="1600" dirty="0">
                <a:latin typeface="Courier New" panose="02070309020205020404" pitchFamily="49" charset="0"/>
                <a:cs typeface="Courier New" panose="02070309020205020404" pitchFamily="49" charset="0"/>
              </a:rPr>
              <a:t>      });</a:t>
            </a:r>
          </a:p>
          <a:p>
            <a:endParaRPr lang="en-US" sz="1600" dirty="0">
              <a:latin typeface="Courier New" panose="02070309020205020404" pitchFamily="49" charset="0"/>
              <a:cs typeface="Courier New" panose="02070309020205020404" pitchFamily="49" charset="0"/>
            </a:endParaRPr>
          </a:p>
          <a:p>
            <a:r>
              <a:rPr lang="en-US" sz="1600" dirty="0">
                <a:latin typeface="Courier New" panose="02070309020205020404" pitchFamily="49" charset="0"/>
                <a:cs typeface="Courier New" panose="02070309020205020404" pitchFamily="49" charset="0"/>
              </a:rPr>
              <a:t>    // Temporary to display token in an error box</a:t>
            </a:r>
          </a:p>
          <a:p>
            <a:r>
              <a:rPr lang="en-US" sz="1600" dirty="0">
                <a:latin typeface="Courier New" panose="02070309020205020404" pitchFamily="49" charset="0"/>
                <a:cs typeface="Courier New" panose="02070309020205020404" pitchFamily="49" charset="0"/>
              </a:rPr>
              <a:t>    if (result) </a:t>
            </a:r>
            <a:r>
              <a:rPr lang="en-US" sz="1600" dirty="0" err="1">
                <a:latin typeface="Courier New" panose="02070309020205020404" pitchFamily="49" charset="0"/>
                <a:cs typeface="Courier New" panose="02070309020205020404" pitchFamily="49" charset="0"/>
              </a:rPr>
              <a:t>this.alertsService.add</a:t>
            </a:r>
            <a:r>
              <a:rPr lang="en-US" sz="1600" dirty="0">
                <a:latin typeface="Courier New" panose="02070309020205020404" pitchFamily="49" charset="0"/>
                <a:cs typeface="Courier New" panose="02070309020205020404" pitchFamily="49" charset="0"/>
              </a:rPr>
              <a:t>('Token acquired', result);</a:t>
            </a:r>
          </a:p>
          <a:p>
            <a:r>
              <a:rPr lang="en-US" sz="1600" dirty="0">
                <a:latin typeface="Courier New" panose="02070309020205020404" pitchFamily="49" charset="0"/>
                <a:cs typeface="Courier New" panose="02070309020205020404" pitchFamily="49" charset="0"/>
              </a:rPr>
              <a:t>    return result;</a:t>
            </a:r>
          </a:p>
          <a:p>
            <a:r>
              <a:rPr lang="en-US" sz="1600" dirty="0">
                <a:latin typeface="Courier New" panose="02070309020205020404" pitchFamily="49" charset="0"/>
                <a:cs typeface="Courier New" panose="02070309020205020404" pitchFamily="49" charset="0"/>
              </a:rPr>
              <a:t>  }</a:t>
            </a:r>
            <a:endParaRPr lang="en-US" dirty="0"/>
          </a:p>
        </p:txBody>
      </p:sp>
    </p:spTree>
    <p:extLst>
      <p:ext uri="{BB962C8B-B14F-4D97-AF65-F5344CB8AC3E}">
        <p14:creationId xmlns:p14="http://schemas.microsoft.com/office/powerpoint/2010/main" val="404930866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EFCC7-007D-7743-8A58-906C4881E39D}"/>
              </a:ext>
            </a:extLst>
          </p:cNvPr>
          <p:cNvSpPr>
            <a:spLocks noGrp="1"/>
          </p:cNvSpPr>
          <p:nvPr>
            <p:ph type="title"/>
          </p:nvPr>
        </p:nvSpPr>
        <p:spPr/>
        <p:txBody>
          <a:bodyPr/>
          <a:lstStyle/>
          <a:p>
            <a:r>
              <a:rPr lang="en-US" dirty="0"/>
              <a:t>Getting my events calling Graph client</a:t>
            </a:r>
          </a:p>
        </p:txBody>
      </p:sp>
      <p:sp>
        <p:nvSpPr>
          <p:cNvPr id="3" name="Text Placeholder 2">
            <a:extLst>
              <a:ext uri="{FF2B5EF4-FFF2-40B4-BE49-F238E27FC236}">
                <a16:creationId xmlns:a16="http://schemas.microsoft.com/office/drawing/2014/main" id="{1BF989D4-F46A-1843-8BD5-FAED486FE76C}"/>
              </a:ext>
            </a:extLst>
          </p:cNvPr>
          <p:cNvSpPr>
            <a:spLocks noGrp="1"/>
          </p:cNvSpPr>
          <p:nvPr>
            <p:ph type="body" sz="quarter" idx="10"/>
          </p:nvPr>
        </p:nvSpPr>
        <p:spPr>
          <a:xfrm>
            <a:off x="465138" y="1919804"/>
            <a:ext cx="11533187" cy="4801314"/>
          </a:xfrm>
        </p:spPr>
        <p:txBody>
          <a:bodyPr/>
          <a:lstStyle/>
          <a:p>
            <a:r>
              <a:rPr lang="en-US" dirty="0"/>
              <a:t>Then, use the access token to create an instance of the graph service client to call the Microsoft Graph API:</a:t>
            </a:r>
          </a:p>
          <a:p>
            <a:pPr>
              <a:lnSpc>
                <a:spcPct val="100000"/>
              </a:lnSpc>
              <a:spcBef>
                <a:spcPts val="0"/>
              </a:spcBef>
            </a:pPr>
            <a:endParaRPr lang="en-US" dirty="0"/>
          </a:p>
          <a:p>
            <a:pPr>
              <a:lnSpc>
                <a:spcPct val="100000"/>
              </a:lnSpc>
              <a:spcBef>
                <a:spcPts val="0"/>
              </a:spcBef>
            </a:pPr>
            <a:r>
              <a:rPr lang="en-US" sz="1800" dirty="0">
                <a:latin typeface="Courier New" panose="02070309020205020404" pitchFamily="49" charset="0"/>
                <a:cs typeface="Courier New" panose="02070309020205020404" pitchFamily="49" charset="0"/>
              </a:rPr>
              <a:t>async </a:t>
            </a:r>
            <a:r>
              <a:rPr lang="en-US" sz="1800" dirty="0" err="1">
                <a:latin typeface="Courier New" panose="02070309020205020404" pitchFamily="49" charset="0"/>
                <a:cs typeface="Courier New" panose="02070309020205020404" pitchFamily="49" charset="0"/>
              </a:rPr>
              <a:t>getEvents</a:t>
            </a:r>
            <a:r>
              <a:rPr lang="en-US" sz="1800" dirty="0">
                <a:latin typeface="Courier New" panose="02070309020205020404" pitchFamily="49" charset="0"/>
                <a:cs typeface="Courier New" panose="02070309020205020404" pitchFamily="49" charset="0"/>
              </a:rPr>
              <a:t>(): Promise&lt;Event[]&gt; {</a:t>
            </a:r>
          </a:p>
          <a:p>
            <a:pPr>
              <a:lnSpc>
                <a:spcPct val="100000"/>
              </a:lnSpc>
              <a:spcBef>
                <a:spcPts val="0"/>
              </a:spcBef>
            </a:pPr>
            <a:r>
              <a:rPr lang="en-US" sz="1800" dirty="0">
                <a:latin typeface="Courier New" panose="02070309020205020404" pitchFamily="49" charset="0"/>
                <a:cs typeface="Courier New" panose="02070309020205020404" pitchFamily="49" charset="0"/>
              </a:rPr>
              <a:t>    try {</a:t>
            </a:r>
          </a:p>
          <a:p>
            <a:pPr>
              <a:lnSpc>
                <a:spcPct val="100000"/>
              </a:lnSpc>
              <a:spcBef>
                <a:spcPts val="0"/>
              </a:spcBef>
            </a:pPr>
            <a:r>
              <a:rPr lang="en-US" sz="1800" dirty="0">
                <a:latin typeface="Courier New" panose="02070309020205020404" pitchFamily="49" charset="0"/>
                <a:cs typeface="Courier New" panose="02070309020205020404" pitchFamily="49" charset="0"/>
              </a:rPr>
              <a:t>      let result =  await </a:t>
            </a:r>
            <a:r>
              <a:rPr lang="en-US" sz="1800" dirty="0" err="1">
                <a:latin typeface="Courier New" panose="02070309020205020404" pitchFamily="49" charset="0"/>
                <a:cs typeface="Courier New" panose="02070309020205020404" pitchFamily="49" charset="0"/>
              </a:rPr>
              <a:t>this.graphClient</a:t>
            </a:r>
            <a:endParaRPr lang="en-US" sz="1800" dirty="0">
              <a:latin typeface="Courier New" panose="02070309020205020404" pitchFamily="49" charset="0"/>
              <a:cs typeface="Courier New" panose="02070309020205020404" pitchFamily="49" charset="0"/>
            </a:endParaRPr>
          </a:p>
          <a:p>
            <a:pPr>
              <a:lnSpc>
                <a:spcPct val="100000"/>
              </a:lnSpc>
              <a:spcBef>
                <a:spcPts val="0"/>
              </a:spcBef>
            </a:pPr>
            <a:r>
              <a:rPr lang="en-US" sz="1800" dirty="0">
                <a:latin typeface="Courier New" panose="02070309020205020404" pitchFamily="49" charset="0"/>
                <a:cs typeface="Courier New" panose="02070309020205020404" pitchFamily="49" charset="0"/>
              </a:rPr>
              <a:t>        </a:t>
            </a:r>
            <a:r>
              <a:rPr lang="en-US" sz="1800" b="1" dirty="0">
                <a:latin typeface="Courier New" panose="02070309020205020404" pitchFamily="49" charset="0"/>
                <a:cs typeface="Courier New" panose="02070309020205020404" pitchFamily="49" charset="0"/>
              </a:rPr>
              <a:t>.</a:t>
            </a:r>
            <a:r>
              <a:rPr lang="en-US" sz="1800" b="1" dirty="0" err="1">
                <a:latin typeface="Courier New" panose="02070309020205020404" pitchFamily="49" charset="0"/>
                <a:cs typeface="Courier New" panose="02070309020205020404" pitchFamily="49" charset="0"/>
              </a:rPr>
              <a:t>api</a:t>
            </a:r>
            <a:r>
              <a:rPr lang="en-US" sz="1800" b="1" dirty="0">
                <a:latin typeface="Courier New" panose="02070309020205020404" pitchFamily="49" charset="0"/>
                <a:cs typeface="Courier New" panose="02070309020205020404" pitchFamily="49" charset="0"/>
              </a:rPr>
              <a:t>('/me/events')</a:t>
            </a:r>
          </a:p>
          <a:p>
            <a:pPr>
              <a:lnSpc>
                <a:spcPct val="100000"/>
              </a:lnSpc>
              <a:spcBef>
                <a:spcPts val="0"/>
              </a:spcBef>
            </a:pPr>
            <a:r>
              <a:rPr lang="en-US" sz="1800" dirty="0">
                <a:latin typeface="Courier New" panose="02070309020205020404" pitchFamily="49" charset="0"/>
                <a:cs typeface="Courier New" panose="02070309020205020404" pitchFamily="49" charset="0"/>
              </a:rPr>
              <a:t>        .select('</a:t>
            </a:r>
            <a:r>
              <a:rPr lang="en-US" sz="1800" dirty="0" err="1">
                <a:latin typeface="Courier New" panose="02070309020205020404" pitchFamily="49" charset="0"/>
                <a:cs typeface="Courier New" panose="02070309020205020404" pitchFamily="49" charset="0"/>
              </a:rPr>
              <a:t>subject,organizer,start,end</a:t>
            </a:r>
            <a:r>
              <a:rPr lang="en-US" sz="1800" dirty="0">
                <a:latin typeface="Courier New" panose="02070309020205020404" pitchFamily="49" charset="0"/>
                <a:cs typeface="Courier New" panose="02070309020205020404" pitchFamily="49" charset="0"/>
              </a:rPr>
              <a:t>')</a:t>
            </a:r>
          </a:p>
          <a:p>
            <a:pPr>
              <a:lnSpc>
                <a:spcPct val="100000"/>
              </a:lnSpc>
              <a:spcBef>
                <a:spcPts val="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orderby</a:t>
            </a:r>
            <a:r>
              <a:rPr lang="en-US" sz="1800" dirty="0">
                <a:latin typeface="Courier New" panose="02070309020205020404" pitchFamily="49" charset="0"/>
                <a:cs typeface="Courier New" panose="02070309020205020404" pitchFamily="49" charset="0"/>
              </a:rPr>
              <a:t>('</a:t>
            </a:r>
            <a:r>
              <a:rPr lang="en-US" sz="1800" dirty="0" err="1">
                <a:latin typeface="Courier New" panose="02070309020205020404" pitchFamily="49" charset="0"/>
                <a:cs typeface="Courier New" panose="02070309020205020404" pitchFamily="49" charset="0"/>
              </a:rPr>
              <a:t>createdDateTime</a:t>
            </a:r>
            <a:r>
              <a:rPr lang="en-US" sz="1800" dirty="0">
                <a:latin typeface="Courier New" panose="02070309020205020404" pitchFamily="49" charset="0"/>
                <a:cs typeface="Courier New" panose="02070309020205020404" pitchFamily="49" charset="0"/>
              </a:rPr>
              <a:t> DESC')</a:t>
            </a:r>
          </a:p>
          <a:p>
            <a:pPr>
              <a:lnSpc>
                <a:spcPct val="100000"/>
              </a:lnSpc>
              <a:spcBef>
                <a:spcPts val="0"/>
              </a:spcBef>
            </a:pPr>
            <a:r>
              <a:rPr lang="en-US" sz="1800" dirty="0">
                <a:latin typeface="Courier New" panose="02070309020205020404" pitchFamily="49" charset="0"/>
                <a:cs typeface="Courier New" panose="02070309020205020404" pitchFamily="49" charset="0"/>
              </a:rPr>
              <a:t>        .get();</a:t>
            </a:r>
          </a:p>
          <a:p>
            <a:pPr>
              <a:lnSpc>
                <a:spcPct val="100000"/>
              </a:lnSpc>
              <a:spcBef>
                <a:spcPts val="0"/>
              </a:spcBef>
            </a:pPr>
            <a:endParaRPr lang="en-US" sz="1800" dirty="0">
              <a:latin typeface="Courier New" panose="02070309020205020404" pitchFamily="49" charset="0"/>
              <a:cs typeface="Courier New" panose="02070309020205020404" pitchFamily="49" charset="0"/>
            </a:endParaRPr>
          </a:p>
          <a:p>
            <a:pPr>
              <a:lnSpc>
                <a:spcPct val="100000"/>
              </a:lnSpc>
              <a:spcBef>
                <a:spcPts val="0"/>
              </a:spcBef>
            </a:pPr>
            <a:r>
              <a:rPr lang="en-US" sz="1800" dirty="0">
                <a:latin typeface="Courier New" panose="02070309020205020404" pitchFamily="49" charset="0"/>
                <a:cs typeface="Courier New" panose="02070309020205020404" pitchFamily="49" charset="0"/>
              </a:rPr>
              <a:t>      return </a:t>
            </a:r>
            <a:r>
              <a:rPr lang="en-US" sz="1800" dirty="0" err="1">
                <a:latin typeface="Courier New" panose="02070309020205020404" pitchFamily="49" charset="0"/>
                <a:cs typeface="Courier New" panose="02070309020205020404" pitchFamily="49" charset="0"/>
              </a:rPr>
              <a:t>result.value</a:t>
            </a:r>
            <a:r>
              <a:rPr lang="en-US" sz="1800" dirty="0">
                <a:latin typeface="Courier New" panose="02070309020205020404" pitchFamily="49" charset="0"/>
                <a:cs typeface="Courier New" panose="02070309020205020404" pitchFamily="49" charset="0"/>
              </a:rPr>
              <a:t>;</a:t>
            </a:r>
          </a:p>
          <a:p>
            <a:pPr>
              <a:lnSpc>
                <a:spcPct val="100000"/>
              </a:lnSpc>
              <a:spcBef>
                <a:spcPts val="0"/>
              </a:spcBef>
            </a:pPr>
            <a:r>
              <a:rPr lang="en-US" sz="1800" dirty="0">
                <a:latin typeface="Courier New" panose="02070309020205020404" pitchFamily="49" charset="0"/>
                <a:cs typeface="Courier New" panose="02070309020205020404" pitchFamily="49" charset="0"/>
              </a:rPr>
              <a:t>    } catch (error) {</a:t>
            </a:r>
          </a:p>
          <a:p>
            <a:pPr>
              <a:lnSpc>
                <a:spcPct val="100000"/>
              </a:lnSpc>
              <a:spcBef>
                <a:spcPts val="0"/>
              </a:spcBef>
            </a:pPr>
            <a:r>
              <a:rPr lang="en-US" sz="1800" dirty="0">
                <a:latin typeface="Courier New" panose="02070309020205020404" pitchFamily="49" charset="0"/>
                <a:cs typeface="Courier New" panose="02070309020205020404" pitchFamily="49" charset="0"/>
              </a:rPr>
              <a:t>      </a:t>
            </a:r>
            <a:r>
              <a:rPr lang="en-US" sz="1800" dirty="0" err="1">
                <a:latin typeface="Courier New" panose="02070309020205020404" pitchFamily="49" charset="0"/>
                <a:cs typeface="Courier New" panose="02070309020205020404" pitchFamily="49" charset="0"/>
              </a:rPr>
              <a:t>this.alertsService.add</a:t>
            </a:r>
            <a:r>
              <a:rPr lang="en-US" sz="1800" dirty="0">
                <a:latin typeface="Courier New" panose="02070309020205020404" pitchFamily="49" charset="0"/>
                <a:cs typeface="Courier New" panose="02070309020205020404" pitchFamily="49" charset="0"/>
              </a:rPr>
              <a:t>('Could not get events', </a:t>
            </a:r>
            <a:r>
              <a:rPr lang="en-US" sz="1800" dirty="0" err="1">
                <a:latin typeface="Courier New" panose="02070309020205020404" pitchFamily="49" charset="0"/>
                <a:cs typeface="Courier New" panose="02070309020205020404" pitchFamily="49" charset="0"/>
              </a:rPr>
              <a:t>JSON.stringify</a:t>
            </a:r>
            <a:r>
              <a:rPr lang="en-US" sz="1800" dirty="0">
                <a:latin typeface="Courier New" panose="02070309020205020404" pitchFamily="49" charset="0"/>
                <a:cs typeface="Courier New" panose="02070309020205020404" pitchFamily="49" charset="0"/>
              </a:rPr>
              <a:t>(error, null, 2));</a:t>
            </a:r>
          </a:p>
          <a:p>
            <a:pPr>
              <a:lnSpc>
                <a:spcPct val="100000"/>
              </a:lnSpc>
              <a:spcBef>
                <a:spcPts val="0"/>
              </a:spcBef>
            </a:pPr>
            <a:r>
              <a:rPr lang="en-US" sz="1800" dirty="0">
                <a:latin typeface="Courier New" panose="02070309020205020404" pitchFamily="49" charset="0"/>
                <a:cs typeface="Courier New" panose="02070309020205020404" pitchFamily="49" charset="0"/>
              </a:rPr>
              <a:t>    }</a:t>
            </a:r>
          </a:p>
          <a:p>
            <a:pPr>
              <a:lnSpc>
                <a:spcPct val="100000"/>
              </a:lnSpc>
              <a:spcBef>
                <a:spcPts val="0"/>
              </a:spcBef>
            </a:pPr>
            <a:r>
              <a:rPr lang="en-US" sz="1800" dirty="0">
                <a:latin typeface="Courier New" panose="02070309020205020404" pitchFamily="49" charset="0"/>
                <a:cs typeface="Courier New" panose="02070309020205020404" pitchFamily="49" charset="0"/>
              </a:rPr>
              <a:t>  }</a:t>
            </a:r>
            <a:endParaRPr lang="en-US"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714140115"/>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Application experience</a:t>
            </a:r>
          </a:p>
        </p:txBody>
      </p:sp>
      <p:sp>
        <p:nvSpPr>
          <p:cNvPr id="6" name="Text Placeholder 5"/>
          <p:cNvSpPr>
            <a:spLocks noGrp="1"/>
          </p:cNvSpPr>
          <p:nvPr>
            <p:ph type="body" sz="quarter" idx="11"/>
          </p:nvPr>
        </p:nvSpPr>
        <p:spPr>
          <a:xfrm>
            <a:off x="465138" y="5026024"/>
            <a:ext cx="3690937" cy="577081"/>
          </a:xfrm>
        </p:spPr>
        <p:txBody>
          <a:bodyPr/>
          <a:lstStyle/>
          <a:p>
            <a:r>
              <a:rPr lang="en-US" sz="1600" b="0" dirty="0">
                <a:latin typeface="+mj-lt"/>
              </a:rPr>
              <a:t>User prompted to sign in</a:t>
            </a:r>
          </a:p>
          <a:p>
            <a:r>
              <a:rPr lang="en-US" b="0" dirty="0">
                <a:solidFill>
                  <a:schemeClr val="tx1"/>
                </a:solidFill>
              </a:rPr>
              <a:t>The user is prompted to sign in.</a:t>
            </a:r>
          </a:p>
        </p:txBody>
      </p:sp>
      <p:sp>
        <p:nvSpPr>
          <p:cNvPr id="7" name="Text Placeholder 6"/>
          <p:cNvSpPr>
            <a:spLocks noGrp="1"/>
          </p:cNvSpPr>
          <p:nvPr>
            <p:ph type="body" sz="quarter" idx="12"/>
          </p:nvPr>
        </p:nvSpPr>
        <p:spPr>
          <a:xfrm>
            <a:off x="4386263" y="5026024"/>
            <a:ext cx="3690937" cy="1038746"/>
          </a:xfrm>
        </p:spPr>
        <p:txBody>
          <a:bodyPr/>
          <a:lstStyle/>
          <a:p>
            <a:r>
              <a:rPr lang="en-US" sz="1600" dirty="0"/>
              <a:t>Prompt for consent</a:t>
            </a:r>
          </a:p>
          <a:p>
            <a:r>
              <a:rPr lang="en-US" dirty="0">
                <a:solidFill>
                  <a:schemeClr val="tx1"/>
                </a:solidFill>
                <a:latin typeface="+mn-lt"/>
              </a:rPr>
              <a:t>The user is prompted to grant consent to the application if admin consent was not already granted to the entire tenant.</a:t>
            </a:r>
          </a:p>
        </p:txBody>
      </p:sp>
      <p:sp>
        <p:nvSpPr>
          <p:cNvPr id="8" name="Text Placeholder 7"/>
          <p:cNvSpPr>
            <a:spLocks noGrp="1"/>
          </p:cNvSpPr>
          <p:nvPr>
            <p:ph type="body" sz="quarter" idx="13"/>
          </p:nvPr>
        </p:nvSpPr>
        <p:spPr>
          <a:xfrm>
            <a:off x="8307388" y="5026024"/>
            <a:ext cx="3690937" cy="807913"/>
          </a:xfrm>
        </p:spPr>
        <p:txBody>
          <a:bodyPr/>
          <a:lstStyle/>
          <a:p>
            <a:r>
              <a:rPr lang="en-US" sz="1600" dirty="0"/>
              <a:t>Data from Microsoft Graph is returned</a:t>
            </a:r>
          </a:p>
          <a:p>
            <a:r>
              <a:rPr lang="en-US" dirty="0">
                <a:solidFill>
                  <a:schemeClr val="tx1"/>
                </a:solidFill>
                <a:latin typeface="+mn-lt"/>
              </a:rPr>
              <a:t>The Microsoft Graph API is queried and data is returned to the client.</a:t>
            </a:r>
          </a:p>
        </p:txBody>
      </p:sp>
      <p:pic>
        <p:nvPicPr>
          <p:cNvPr id="14" name="Picture Placeholder 13"/>
          <p:cNvPicPr>
            <a:picLocks noGrp="1" noChangeAspect="1"/>
          </p:cNvPicPr>
          <p:nvPr>
            <p:ph type="pic" sz="quarter" idx="14"/>
          </p:nvPr>
        </p:nvPicPr>
        <p:blipFill rotWithShape="1">
          <a:blip r:embed="rId2"/>
          <a:srcRect l="-2350" t="15762" r="-2350" b="90"/>
          <a:stretch>
            <a:fillRect/>
          </a:stretch>
        </p:blipFill>
        <p:spPr>
          <a:xfrm>
            <a:off x="584374" y="2585257"/>
            <a:ext cx="3452465" cy="2237567"/>
          </a:xfrm>
          <a:prstGeom prst="rect">
            <a:avLst/>
          </a:prstGeom>
          <a:solidFill>
            <a:schemeClr val="bg2"/>
          </a:solidFill>
          <a:ln cap="sq">
            <a:noFill/>
            <a:miter lim="800000"/>
          </a:ln>
        </p:spPr>
      </p:pic>
      <p:pic>
        <p:nvPicPr>
          <p:cNvPr id="11" name="Picture 10">
            <a:extLst>
              <a:ext uri="{FF2B5EF4-FFF2-40B4-BE49-F238E27FC236}">
                <a16:creationId xmlns:a16="http://schemas.microsoft.com/office/drawing/2014/main" id="{3EF27E69-445F-6A49-8B96-F4BA0D18C6F9}"/>
              </a:ext>
            </a:extLst>
          </p:cNvPr>
          <p:cNvPicPr>
            <a:picLocks noChangeAspect="1"/>
          </p:cNvPicPr>
          <p:nvPr/>
        </p:nvPicPr>
        <p:blipFill>
          <a:blip r:embed="rId3"/>
          <a:stretch>
            <a:fillRect/>
          </a:stretch>
        </p:blipFill>
        <p:spPr>
          <a:xfrm>
            <a:off x="4627459" y="2168525"/>
            <a:ext cx="2311355" cy="2503028"/>
          </a:xfrm>
          <a:prstGeom prst="rect">
            <a:avLst/>
          </a:prstGeom>
        </p:spPr>
      </p:pic>
      <p:pic>
        <p:nvPicPr>
          <p:cNvPr id="13" name="Picture 12">
            <a:extLst>
              <a:ext uri="{FF2B5EF4-FFF2-40B4-BE49-F238E27FC236}">
                <a16:creationId xmlns:a16="http://schemas.microsoft.com/office/drawing/2014/main" id="{D3A310CA-80BF-0A45-87E6-CBD83C79F60B}"/>
              </a:ext>
            </a:extLst>
          </p:cNvPr>
          <p:cNvPicPr>
            <a:picLocks noChangeAspect="1"/>
          </p:cNvPicPr>
          <p:nvPr/>
        </p:nvPicPr>
        <p:blipFill>
          <a:blip r:embed="rId4"/>
          <a:stretch>
            <a:fillRect/>
          </a:stretch>
        </p:blipFill>
        <p:spPr>
          <a:xfrm>
            <a:off x="8429215" y="2699467"/>
            <a:ext cx="3105511" cy="1253101"/>
          </a:xfrm>
          <a:prstGeom prst="rect">
            <a:avLst/>
          </a:prstGeom>
        </p:spPr>
      </p:pic>
    </p:spTree>
    <p:extLst>
      <p:ext uri="{BB962C8B-B14F-4D97-AF65-F5344CB8AC3E}">
        <p14:creationId xmlns:p14="http://schemas.microsoft.com/office/powerpoint/2010/main" val="156125372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4DCA869-5F8D-4F33-98A4-C80FD7244146}"/>
              </a:ext>
            </a:extLst>
          </p:cNvPr>
          <p:cNvSpPr>
            <a:spLocks noGrp="1"/>
          </p:cNvSpPr>
          <p:nvPr>
            <p:ph type="title"/>
          </p:nvPr>
        </p:nvSpPr>
        <p:spPr/>
        <p:txBody>
          <a:bodyPr/>
          <a:lstStyle/>
          <a:p>
            <a:r>
              <a:rPr lang="en-US" dirty="0"/>
              <a:t>Overview of the sample</a:t>
            </a:r>
          </a:p>
        </p:txBody>
      </p:sp>
      <p:sp>
        <p:nvSpPr>
          <p:cNvPr id="103" name="Rectangle 102">
            <a:extLst>
              <a:ext uri="{FF2B5EF4-FFF2-40B4-BE49-F238E27FC236}">
                <a16:creationId xmlns:a16="http://schemas.microsoft.com/office/drawing/2014/main" id="{42B605ED-1740-4433-809A-BCC334E96AFD}"/>
              </a:ext>
            </a:extLst>
          </p:cNvPr>
          <p:cNvSpPr/>
          <p:nvPr/>
        </p:nvSpPr>
        <p:spPr bwMode="auto">
          <a:xfrm>
            <a:off x="8293431" y="1384634"/>
            <a:ext cx="3326507" cy="32045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accent1"/>
                </a:solidFill>
                <a:ea typeface="Segoe UI" pitchFamily="34" charset="0"/>
                <a:cs typeface="Segoe UI" pitchFamily="34" charset="0"/>
              </a:rPr>
              <a:t>https://graph.microsoft.com</a:t>
            </a:r>
          </a:p>
        </p:txBody>
      </p:sp>
      <p:sp>
        <p:nvSpPr>
          <p:cNvPr id="104" name="Rectangle 103">
            <a:extLst>
              <a:ext uri="{FF2B5EF4-FFF2-40B4-BE49-F238E27FC236}">
                <a16:creationId xmlns:a16="http://schemas.microsoft.com/office/drawing/2014/main" id="{81C97641-F21F-42A9-96A0-259B98B1186A}"/>
              </a:ext>
            </a:extLst>
          </p:cNvPr>
          <p:cNvSpPr/>
          <p:nvPr/>
        </p:nvSpPr>
        <p:spPr bwMode="auto">
          <a:xfrm>
            <a:off x="3448153" y="1364499"/>
            <a:ext cx="4572000" cy="36072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tx1"/>
                </a:solidFill>
                <a:ea typeface="Segoe UI" pitchFamily="34" charset="0"/>
                <a:cs typeface="Segoe UI" pitchFamily="34" charset="0"/>
              </a:rPr>
              <a:t>https://login.microsoftonline.com/</a:t>
            </a:r>
          </a:p>
        </p:txBody>
      </p:sp>
      <p:grpSp>
        <p:nvGrpSpPr>
          <p:cNvPr id="106" name="Group 105">
            <a:extLst>
              <a:ext uri="{FF2B5EF4-FFF2-40B4-BE49-F238E27FC236}">
                <a16:creationId xmlns:a16="http://schemas.microsoft.com/office/drawing/2014/main" id="{C32862F3-ACEE-41E1-9222-22F810B3E3F3}"/>
              </a:ext>
            </a:extLst>
          </p:cNvPr>
          <p:cNvGrpSpPr/>
          <p:nvPr/>
        </p:nvGrpSpPr>
        <p:grpSpPr>
          <a:xfrm>
            <a:off x="7754432" y="2973280"/>
            <a:ext cx="4404505" cy="2766282"/>
            <a:chOff x="6131517" y="1884093"/>
            <a:chExt cx="5614983" cy="3526532"/>
          </a:xfrm>
        </p:grpSpPr>
        <p:sp>
          <p:nvSpPr>
            <p:cNvPr id="107" name="Oval 106">
              <a:extLst>
                <a:ext uri="{FF2B5EF4-FFF2-40B4-BE49-F238E27FC236}">
                  <a16:creationId xmlns:a16="http://schemas.microsoft.com/office/drawing/2014/main" id="{6C4C8FE7-329F-43DB-933E-0F58BCD52AA8}"/>
                </a:ext>
              </a:extLst>
            </p:cNvPr>
            <p:cNvSpPr/>
            <p:nvPr/>
          </p:nvSpPr>
          <p:spPr bwMode="auto">
            <a:xfrm>
              <a:off x="9817038" y="217756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Oval 107">
              <a:extLst>
                <a:ext uri="{FF2B5EF4-FFF2-40B4-BE49-F238E27FC236}">
                  <a16:creationId xmlns:a16="http://schemas.microsoft.com/office/drawing/2014/main" id="{8E78E1D3-63AC-49F9-87A6-F148CB86364D}"/>
                </a:ext>
              </a:extLst>
            </p:cNvPr>
            <p:cNvSpPr/>
            <p:nvPr/>
          </p:nvSpPr>
          <p:spPr bwMode="auto">
            <a:xfrm>
              <a:off x="10602279" y="3176420"/>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Oval 108">
              <a:extLst>
                <a:ext uri="{FF2B5EF4-FFF2-40B4-BE49-F238E27FC236}">
                  <a16:creationId xmlns:a16="http://schemas.microsoft.com/office/drawing/2014/main" id="{A463F2CB-058B-489D-84DC-6760D9F21632}"/>
                </a:ext>
              </a:extLst>
            </p:cNvPr>
            <p:cNvSpPr/>
            <p:nvPr/>
          </p:nvSpPr>
          <p:spPr bwMode="auto">
            <a:xfrm>
              <a:off x="9042733" y="282235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Oval 109">
              <a:extLst>
                <a:ext uri="{FF2B5EF4-FFF2-40B4-BE49-F238E27FC236}">
                  <a16:creationId xmlns:a16="http://schemas.microsoft.com/office/drawing/2014/main" id="{89952C94-1E01-4D2B-A005-46E3963F348E}"/>
                </a:ext>
              </a:extLst>
            </p:cNvPr>
            <p:cNvSpPr/>
            <p:nvPr/>
          </p:nvSpPr>
          <p:spPr bwMode="auto">
            <a:xfrm>
              <a:off x="6913932" y="443847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Oval 110">
              <a:extLst>
                <a:ext uri="{FF2B5EF4-FFF2-40B4-BE49-F238E27FC236}">
                  <a16:creationId xmlns:a16="http://schemas.microsoft.com/office/drawing/2014/main" id="{D481F91A-337F-42C1-BD41-9F5AEA4C76DF}"/>
                </a:ext>
              </a:extLst>
            </p:cNvPr>
            <p:cNvSpPr/>
            <p:nvPr/>
          </p:nvSpPr>
          <p:spPr bwMode="auto">
            <a:xfrm>
              <a:off x="7875262" y="312083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Oval 111">
              <a:extLst>
                <a:ext uri="{FF2B5EF4-FFF2-40B4-BE49-F238E27FC236}">
                  <a16:creationId xmlns:a16="http://schemas.microsoft.com/office/drawing/2014/main" id="{8808F6B6-4260-4F0F-AC28-92B5241AF185}"/>
                </a:ext>
              </a:extLst>
            </p:cNvPr>
            <p:cNvSpPr/>
            <p:nvPr/>
          </p:nvSpPr>
          <p:spPr bwMode="auto">
            <a:xfrm>
              <a:off x="8061859" y="2267829"/>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Oval 112">
              <a:extLst>
                <a:ext uri="{FF2B5EF4-FFF2-40B4-BE49-F238E27FC236}">
                  <a16:creationId xmlns:a16="http://schemas.microsoft.com/office/drawing/2014/main" id="{486DFCEC-A638-4834-8067-8E876C2628EC}"/>
                </a:ext>
              </a:extLst>
            </p:cNvPr>
            <p:cNvSpPr/>
            <p:nvPr/>
          </p:nvSpPr>
          <p:spPr bwMode="auto">
            <a:xfrm>
              <a:off x="9834769" y="389440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Oval 113">
              <a:extLst>
                <a:ext uri="{FF2B5EF4-FFF2-40B4-BE49-F238E27FC236}">
                  <a16:creationId xmlns:a16="http://schemas.microsoft.com/office/drawing/2014/main" id="{A967456A-3859-4865-ACB3-3FD32CC4D133}"/>
                </a:ext>
              </a:extLst>
            </p:cNvPr>
            <p:cNvSpPr/>
            <p:nvPr/>
          </p:nvSpPr>
          <p:spPr bwMode="auto">
            <a:xfrm>
              <a:off x="11075963" y="408579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Oval 114">
              <a:extLst>
                <a:ext uri="{FF2B5EF4-FFF2-40B4-BE49-F238E27FC236}">
                  <a16:creationId xmlns:a16="http://schemas.microsoft.com/office/drawing/2014/main" id="{A3E5BC8A-B885-4095-BC07-AC406F2D38A9}"/>
                </a:ext>
              </a:extLst>
            </p:cNvPr>
            <p:cNvSpPr/>
            <p:nvPr/>
          </p:nvSpPr>
          <p:spPr bwMode="auto">
            <a:xfrm>
              <a:off x="9256374" y="470770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Oval 115">
              <a:extLst>
                <a:ext uri="{FF2B5EF4-FFF2-40B4-BE49-F238E27FC236}">
                  <a16:creationId xmlns:a16="http://schemas.microsoft.com/office/drawing/2014/main" id="{D0F56CC3-39AF-49AF-AB18-16EA69C71C53}"/>
                </a:ext>
              </a:extLst>
            </p:cNvPr>
            <p:cNvSpPr/>
            <p:nvPr/>
          </p:nvSpPr>
          <p:spPr bwMode="auto">
            <a:xfrm>
              <a:off x="7780784" y="4919074"/>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Oval 116">
              <a:extLst>
                <a:ext uri="{FF2B5EF4-FFF2-40B4-BE49-F238E27FC236}">
                  <a16:creationId xmlns:a16="http://schemas.microsoft.com/office/drawing/2014/main" id="{4C388DE3-9DCB-423D-8C0A-A70725A8F037}"/>
                </a:ext>
              </a:extLst>
            </p:cNvPr>
            <p:cNvSpPr/>
            <p:nvPr/>
          </p:nvSpPr>
          <p:spPr bwMode="auto">
            <a:xfrm>
              <a:off x="6813060" y="3504423"/>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Oval 117">
              <a:extLst>
                <a:ext uri="{FF2B5EF4-FFF2-40B4-BE49-F238E27FC236}">
                  <a16:creationId xmlns:a16="http://schemas.microsoft.com/office/drawing/2014/main" id="{C8788553-3207-4710-99EB-E82711079E56}"/>
                </a:ext>
              </a:extLst>
            </p:cNvPr>
            <p:cNvSpPr/>
            <p:nvPr/>
          </p:nvSpPr>
          <p:spPr bwMode="auto">
            <a:xfrm>
              <a:off x="7943575" y="407608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Oval 118">
              <a:extLst>
                <a:ext uri="{FF2B5EF4-FFF2-40B4-BE49-F238E27FC236}">
                  <a16:creationId xmlns:a16="http://schemas.microsoft.com/office/drawing/2014/main" id="{B7C8F6A8-1E71-4982-964B-958EB8ABDFC2}"/>
                </a:ext>
              </a:extLst>
            </p:cNvPr>
            <p:cNvSpPr/>
            <p:nvPr/>
          </p:nvSpPr>
          <p:spPr bwMode="auto">
            <a:xfrm>
              <a:off x="6980258" y="2418282"/>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Oval 119">
              <a:extLst>
                <a:ext uri="{FF2B5EF4-FFF2-40B4-BE49-F238E27FC236}">
                  <a16:creationId xmlns:a16="http://schemas.microsoft.com/office/drawing/2014/main" id="{A349D4C3-6955-4239-89AD-D256248FEF21}"/>
                </a:ext>
              </a:extLst>
            </p:cNvPr>
            <p:cNvSpPr/>
            <p:nvPr/>
          </p:nvSpPr>
          <p:spPr bwMode="auto">
            <a:xfrm>
              <a:off x="10661188" y="2210253"/>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Oval 120">
              <a:extLst>
                <a:ext uri="{FF2B5EF4-FFF2-40B4-BE49-F238E27FC236}">
                  <a16:creationId xmlns:a16="http://schemas.microsoft.com/office/drawing/2014/main" id="{55A16EEC-762F-485E-A0F1-75F2E7FFE8C8}"/>
                </a:ext>
              </a:extLst>
            </p:cNvPr>
            <p:cNvSpPr/>
            <p:nvPr/>
          </p:nvSpPr>
          <p:spPr bwMode="auto">
            <a:xfrm>
              <a:off x="11518798" y="299828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Oval 121">
              <a:extLst>
                <a:ext uri="{FF2B5EF4-FFF2-40B4-BE49-F238E27FC236}">
                  <a16:creationId xmlns:a16="http://schemas.microsoft.com/office/drawing/2014/main" id="{3353D349-1746-4009-9035-77A1E3F98138}"/>
                </a:ext>
              </a:extLst>
            </p:cNvPr>
            <p:cNvSpPr/>
            <p:nvPr/>
          </p:nvSpPr>
          <p:spPr bwMode="auto">
            <a:xfrm>
              <a:off x="7630526" y="204239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Oval 122">
              <a:extLst>
                <a:ext uri="{FF2B5EF4-FFF2-40B4-BE49-F238E27FC236}">
                  <a16:creationId xmlns:a16="http://schemas.microsoft.com/office/drawing/2014/main" id="{5DF71160-A753-461C-9D4B-CE9490C7F44A}"/>
                </a:ext>
              </a:extLst>
            </p:cNvPr>
            <p:cNvSpPr/>
            <p:nvPr/>
          </p:nvSpPr>
          <p:spPr bwMode="auto">
            <a:xfrm>
              <a:off x="6585360" y="3088418"/>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Oval 123">
              <a:extLst>
                <a:ext uri="{FF2B5EF4-FFF2-40B4-BE49-F238E27FC236}">
                  <a16:creationId xmlns:a16="http://schemas.microsoft.com/office/drawing/2014/main" id="{35B70E9D-CC72-4AC2-A468-07A4E0C7CB70}"/>
                </a:ext>
              </a:extLst>
            </p:cNvPr>
            <p:cNvSpPr/>
            <p:nvPr/>
          </p:nvSpPr>
          <p:spPr bwMode="auto">
            <a:xfrm>
              <a:off x="6275910" y="4935131"/>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TextBox 124">
              <a:extLst>
                <a:ext uri="{FF2B5EF4-FFF2-40B4-BE49-F238E27FC236}">
                  <a16:creationId xmlns:a16="http://schemas.microsoft.com/office/drawing/2014/main" id="{3F578E38-16C7-405A-B3B5-A9F94D789479}"/>
                </a:ext>
              </a:extLst>
            </p:cNvPr>
            <p:cNvSpPr txBox="1"/>
            <p:nvPr/>
          </p:nvSpPr>
          <p:spPr>
            <a:xfrm>
              <a:off x="9719340" y="1884093"/>
              <a:ext cx="553357" cy="309315"/>
            </a:xfrm>
            <a:prstGeom prst="rect">
              <a:avLst/>
            </a:prstGeom>
            <a:noFill/>
          </p:spPr>
          <p:txBody>
            <a:bodyPr wrap="none" lIns="91440" tIns="91440" rIns="91440" bIns="91440" rtlCol="0">
              <a:spAutoFit/>
            </a:bodyPr>
            <a:lstStyle/>
            <a:p>
              <a:pPr>
                <a:lnSpc>
                  <a:spcPct val="90000"/>
                </a:lnSpc>
                <a:spcAft>
                  <a:spcPts val="600"/>
                </a:spcAft>
              </a:pPr>
              <a:r>
                <a:rPr lang="en-US" sz="900" dirty="0"/>
                <a:t>Groups</a:t>
              </a:r>
            </a:p>
          </p:txBody>
        </p:sp>
        <p:sp>
          <p:nvSpPr>
            <p:cNvPr id="126" name="TextBox 125">
              <a:extLst>
                <a:ext uri="{FF2B5EF4-FFF2-40B4-BE49-F238E27FC236}">
                  <a16:creationId xmlns:a16="http://schemas.microsoft.com/office/drawing/2014/main" id="{D052E2C6-1575-4E47-A02F-529BF37621A0}"/>
                </a:ext>
              </a:extLst>
            </p:cNvPr>
            <p:cNvSpPr txBox="1"/>
            <p:nvPr/>
          </p:nvSpPr>
          <p:spPr>
            <a:xfrm>
              <a:off x="10661188" y="2894457"/>
              <a:ext cx="405880" cy="309315"/>
            </a:xfrm>
            <a:prstGeom prst="rect">
              <a:avLst/>
            </a:prstGeom>
            <a:noFill/>
          </p:spPr>
          <p:txBody>
            <a:bodyPr wrap="none" lIns="91440" tIns="91440" rIns="91440" bIns="91440" rtlCol="0">
              <a:spAutoFit/>
            </a:bodyPr>
            <a:lstStyle/>
            <a:p>
              <a:pPr>
                <a:lnSpc>
                  <a:spcPct val="90000"/>
                </a:lnSpc>
                <a:spcAft>
                  <a:spcPts val="600"/>
                </a:spcAft>
              </a:pPr>
              <a:r>
                <a:rPr lang="en-US" sz="900" dirty="0"/>
                <a:t>Files</a:t>
              </a:r>
            </a:p>
          </p:txBody>
        </p:sp>
        <p:sp>
          <p:nvSpPr>
            <p:cNvPr id="127" name="TextBox 126">
              <a:extLst>
                <a:ext uri="{FF2B5EF4-FFF2-40B4-BE49-F238E27FC236}">
                  <a16:creationId xmlns:a16="http://schemas.microsoft.com/office/drawing/2014/main" id="{C16A5FA9-1DAB-4240-9A7C-46990D7B0A5A}"/>
                </a:ext>
              </a:extLst>
            </p:cNvPr>
            <p:cNvSpPr txBox="1"/>
            <p:nvPr/>
          </p:nvSpPr>
          <p:spPr>
            <a:xfrm>
              <a:off x="9513703" y="2913195"/>
              <a:ext cx="636713" cy="309315"/>
            </a:xfrm>
            <a:prstGeom prst="rect">
              <a:avLst/>
            </a:prstGeom>
            <a:noFill/>
          </p:spPr>
          <p:txBody>
            <a:bodyPr wrap="none" lIns="91440" tIns="91440" rIns="91440" bIns="91440" rtlCol="0">
              <a:spAutoFit/>
            </a:bodyPr>
            <a:lstStyle/>
            <a:p>
              <a:pPr>
                <a:lnSpc>
                  <a:spcPct val="90000"/>
                </a:lnSpc>
                <a:spcAft>
                  <a:spcPts val="600"/>
                </a:spcAft>
              </a:pPr>
              <a:r>
                <a:rPr lang="en-US" sz="900" dirty="0"/>
                <a:t>Calendar</a:t>
              </a:r>
            </a:p>
          </p:txBody>
        </p:sp>
        <p:cxnSp>
          <p:nvCxnSpPr>
            <p:cNvPr id="128" name="Straight Connector 127">
              <a:extLst>
                <a:ext uri="{FF2B5EF4-FFF2-40B4-BE49-F238E27FC236}">
                  <a16:creationId xmlns:a16="http://schemas.microsoft.com/office/drawing/2014/main" id="{83F95350-0E27-4E68-9877-264266986CC1}"/>
                </a:ext>
              </a:extLst>
            </p:cNvPr>
            <p:cNvCxnSpPr>
              <a:cxnSpLocks/>
              <a:stCxn id="107" idx="4"/>
              <a:endCxn id="109" idx="0"/>
            </p:cNvCxnSpPr>
            <p:nvPr/>
          </p:nvCxnSpPr>
          <p:spPr>
            <a:xfrm flipH="1">
              <a:off x="9296982" y="2669112"/>
              <a:ext cx="774312" cy="15324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08238A29-46ED-4301-9D8C-C20C0E408F07}"/>
                </a:ext>
              </a:extLst>
            </p:cNvPr>
            <p:cNvCxnSpPr>
              <a:cxnSpLocks/>
              <a:stCxn id="108" idx="1"/>
              <a:endCxn id="107" idx="4"/>
            </p:cNvCxnSpPr>
            <p:nvPr/>
          </p:nvCxnSpPr>
          <p:spPr>
            <a:xfrm flipH="1" flipV="1">
              <a:off x="10071294" y="2669112"/>
              <a:ext cx="605461" cy="5792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C301F0C0-DAF1-45C4-B7FA-835383AE7B55}"/>
                </a:ext>
              </a:extLst>
            </p:cNvPr>
            <p:cNvCxnSpPr>
              <a:cxnSpLocks/>
              <a:stCxn id="120" idx="2"/>
              <a:endCxn id="107" idx="6"/>
            </p:cNvCxnSpPr>
            <p:nvPr/>
          </p:nvCxnSpPr>
          <p:spPr>
            <a:xfrm flipH="1">
              <a:off x="10325541" y="2316907"/>
              <a:ext cx="335647" cy="10642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91D65213-E528-4B46-909D-BDE0EF698340}"/>
                </a:ext>
              </a:extLst>
            </p:cNvPr>
            <p:cNvCxnSpPr>
              <a:cxnSpLocks/>
              <a:stCxn id="108" idx="7"/>
              <a:endCxn id="121" idx="2"/>
            </p:cNvCxnSpPr>
            <p:nvPr/>
          </p:nvCxnSpPr>
          <p:spPr>
            <a:xfrm flipV="1">
              <a:off x="11036314" y="3104939"/>
              <a:ext cx="482483" cy="143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57DA58B-5D7E-4548-84EF-733630628052}"/>
                </a:ext>
              </a:extLst>
            </p:cNvPr>
            <p:cNvCxnSpPr>
              <a:stCxn id="114" idx="0"/>
              <a:endCxn id="108" idx="4"/>
            </p:cNvCxnSpPr>
            <p:nvPr/>
          </p:nvCxnSpPr>
          <p:spPr>
            <a:xfrm flipH="1" flipV="1">
              <a:off x="10856535" y="3667963"/>
              <a:ext cx="473676" cy="41783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F52EEA6-8997-4F09-9801-97EEE18DC31D}"/>
                </a:ext>
              </a:extLst>
            </p:cNvPr>
            <p:cNvCxnSpPr>
              <a:cxnSpLocks/>
              <a:stCxn id="113" idx="7"/>
              <a:endCxn id="108" idx="3"/>
            </p:cNvCxnSpPr>
            <p:nvPr/>
          </p:nvCxnSpPr>
          <p:spPr>
            <a:xfrm flipV="1">
              <a:off x="10268797" y="3595977"/>
              <a:ext cx="407957" cy="37041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8F205D44-927F-4B80-B97B-379FDFAB8CED}"/>
                </a:ext>
              </a:extLst>
            </p:cNvPr>
            <p:cNvCxnSpPr>
              <a:stCxn id="109" idx="5"/>
              <a:endCxn id="113" idx="0"/>
            </p:cNvCxnSpPr>
            <p:nvPr/>
          </p:nvCxnSpPr>
          <p:spPr>
            <a:xfrm>
              <a:off x="9476762" y="3241921"/>
              <a:ext cx="612256" cy="65248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4CA5C700-9123-40AF-AC69-2A81D5AD597F}"/>
                </a:ext>
              </a:extLst>
            </p:cNvPr>
            <p:cNvCxnSpPr>
              <a:cxnSpLocks/>
              <a:stCxn id="109" idx="3"/>
              <a:endCxn id="118" idx="0"/>
            </p:cNvCxnSpPr>
            <p:nvPr/>
          </p:nvCxnSpPr>
          <p:spPr>
            <a:xfrm flipH="1">
              <a:off x="8197823" y="3241921"/>
              <a:ext cx="919378" cy="83416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BC318B2B-9F86-4C55-B45A-9A5FF04A4A81}"/>
                </a:ext>
              </a:extLst>
            </p:cNvPr>
            <p:cNvCxnSpPr>
              <a:cxnSpLocks/>
              <a:stCxn id="118" idx="7"/>
              <a:endCxn id="108" idx="3"/>
            </p:cNvCxnSpPr>
            <p:nvPr/>
          </p:nvCxnSpPr>
          <p:spPr>
            <a:xfrm flipV="1">
              <a:off x="8377602" y="3595977"/>
              <a:ext cx="2299152" cy="55209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BE474E5E-CC51-479B-A65A-F751DE4EAADE}"/>
                </a:ext>
              </a:extLst>
            </p:cNvPr>
            <p:cNvCxnSpPr>
              <a:stCxn id="111" idx="6"/>
              <a:endCxn id="108" idx="2"/>
            </p:cNvCxnSpPr>
            <p:nvPr/>
          </p:nvCxnSpPr>
          <p:spPr>
            <a:xfrm>
              <a:off x="8383757" y="3366614"/>
              <a:ext cx="2218529" cy="5557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57EBDD27-0C5A-48AA-B527-59768B9EBB09}"/>
                </a:ext>
              </a:extLst>
            </p:cNvPr>
            <p:cNvCxnSpPr>
              <a:stCxn id="118" idx="5"/>
              <a:endCxn id="115" idx="1"/>
            </p:cNvCxnSpPr>
            <p:nvPr/>
          </p:nvCxnSpPr>
          <p:spPr>
            <a:xfrm>
              <a:off x="8377602" y="4495651"/>
              <a:ext cx="953239" cy="2840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C50495D-36A2-413C-9C0E-8D651AD16F02}"/>
                </a:ext>
              </a:extLst>
            </p:cNvPr>
            <p:cNvCxnSpPr>
              <a:cxnSpLocks/>
              <a:stCxn id="118" idx="6"/>
              <a:endCxn id="113" idx="2"/>
            </p:cNvCxnSpPr>
            <p:nvPr/>
          </p:nvCxnSpPr>
          <p:spPr>
            <a:xfrm flipV="1">
              <a:off x="8452070" y="4140183"/>
              <a:ext cx="1382698" cy="18167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CAED2243-EB49-4701-BB1B-264966A17495}"/>
                </a:ext>
              </a:extLst>
            </p:cNvPr>
            <p:cNvCxnSpPr>
              <a:stCxn id="118" idx="1"/>
              <a:endCxn id="111" idx="4"/>
            </p:cNvCxnSpPr>
            <p:nvPr/>
          </p:nvCxnSpPr>
          <p:spPr>
            <a:xfrm flipV="1">
              <a:off x="8018042" y="3612389"/>
              <a:ext cx="111468" cy="53568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A3BB4CC-DD51-4ACF-A2D5-CFE119215D29}"/>
                </a:ext>
              </a:extLst>
            </p:cNvPr>
            <p:cNvCxnSpPr>
              <a:stCxn id="117" idx="6"/>
              <a:endCxn id="118" idx="2"/>
            </p:cNvCxnSpPr>
            <p:nvPr/>
          </p:nvCxnSpPr>
          <p:spPr>
            <a:xfrm>
              <a:off x="7321556" y="3750197"/>
              <a:ext cx="622018" cy="57166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FBD920E5-AD41-4997-A4AD-66057A3F98C0}"/>
                </a:ext>
              </a:extLst>
            </p:cNvPr>
            <p:cNvCxnSpPr>
              <a:cxnSpLocks/>
              <a:stCxn id="117" idx="5"/>
              <a:endCxn id="110" idx="0"/>
            </p:cNvCxnSpPr>
            <p:nvPr/>
          </p:nvCxnSpPr>
          <p:spPr>
            <a:xfrm flipH="1">
              <a:off x="7168181" y="3923987"/>
              <a:ext cx="78908" cy="5144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D8406A08-76DF-4751-8BAC-831F98AE77BA}"/>
                </a:ext>
              </a:extLst>
            </p:cNvPr>
            <p:cNvCxnSpPr>
              <a:stCxn id="110" idx="5"/>
              <a:endCxn id="116" idx="1"/>
            </p:cNvCxnSpPr>
            <p:nvPr/>
          </p:nvCxnSpPr>
          <p:spPr>
            <a:xfrm>
              <a:off x="7347961" y="4858042"/>
              <a:ext cx="507291" cy="13301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CAE5AEC3-A34B-4A1A-B6AF-8943036A3BEA}"/>
                </a:ext>
              </a:extLst>
            </p:cNvPr>
            <p:cNvCxnSpPr>
              <a:stCxn id="110" idx="6"/>
              <a:endCxn id="118" idx="3"/>
            </p:cNvCxnSpPr>
            <p:nvPr/>
          </p:nvCxnSpPr>
          <p:spPr>
            <a:xfrm flipV="1">
              <a:off x="7422428" y="4495651"/>
              <a:ext cx="595615" cy="18860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00EB1324-ACC1-4703-A8FB-8D4ACC54274A}"/>
                </a:ext>
              </a:extLst>
            </p:cNvPr>
            <p:cNvCxnSpPr>
              <a:stCxn id="116" idx="7"/>
              <a:endCxn id="118" idx="4"/>
            </p:cNvCxnSpPr>
            <p:nvPr/>
          </p:nvCxnSpPr>
          <p:spPr>
            <a:xfrm flipH="1" flipV="1">
              <a:off x="8197823" y="4567636"/>
              <a:ext cx="16988" cy="42342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F88D9D0-1959-4506-93CB-4CFB21C577F9}"/>
                </a:ext>
              </a:extLst>
            </p:cNvPr>
            <p:cNvCxnSpPr>
              <a:cxnSpLocks/>
              <a:stCxn id="124" idx="7"/>
              <a:endCxn id="110" idx="2"/>
            </p:cNvCxnSpPr>
            <p:nvPr/>
          </p:nvCxnSpPr>
          <p:spPr>
            <a:xfrm flipV="1">
              <a:off x="6470265" y="4684252"/>
              <a:ext cx="443667" cy="28211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2ECA9F5C-11DA-44BE-81E2-0A73148E3808}"/>
                </a:ext>
              </a:extLst>
            </p:cNvPr>
            <p:cNvCxnSpPr>
              <a:cxnSpLocks/>
              <a:stCxn id="119" idx="3"/>
              <a:endCxn id="123" idx="7"/>
            </p:cNvCxnSpPr>
            <p:nvPr/>
          </p:nvCxnSpPr>
          <p:spPr>
            <a:xfrm flipH="1">
              <a:off x="6779714" y="2837847"/>
              <a:ext cx="275009" cy="28180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2F5E0AC-4B48-4533-AACF-90585715EC1C}"/>
                </a:ext>
              </a:extLst>
            </p:cNvPr>
            <p:cNvCxnSpPr>
              <a:stCxn id="111" idx="0"/>
              <a:endCxn id="112" idx="4"/>
            </p:cNvCxnSpPr>
            <p:nvPr/>
          </p:nvCxnSpPr>
          <p:spPr>
            <a:xfrm flipV="1">
              <a:off x="8129510" y="2759380"/>
              <a:ext cx="186597" cy="361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22985949-E059-480B-9133-8005C09371BE}"/>
                </a:ext>
              </a:extLst>
            </p:cNvPr>
            <p:cNvCxnSpPr>
              <a:stCxn id="112" idx="2"/>
              <a:endCxn id="119" idx="6"/>
            </p:cNvCxnSpPr>
            <p:nvPr/>
          </p:nvCxnSpPr>
          <p:spPr>
            <a:xfrm flipH="1">
              <a:off x="7488753" y="2513606"/>
              <a:ext cx="573107" cy="15045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2C364E08-1405-4783-BD1E-FDE8115A7E08}"/>
                </a:ext>
              </a:extLst>
            </p:cNvPr>
            <p:cNvCxnSpPr>
              <a:cxnSpLocks/>
              <a:stCxn id="112" idx="1"/>
              <a:endCxn id="122" idx="5"/>
            </p:cNvCxnSpPr>
            <p:nvPr/>
          </p:nvCxnSpPr>
          <p:spPr>
            <a:xfrm flipH="1" flipV="1">
              <a:off x="7824882" y="2224466"/>
              <a:ext cx="311446" cy="11534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6FA62EEB-67C9-40E0-B930-83603B972330}"/>
                </a:ext>
              </a:extLst>
            </p:cNvPr>
            <p:cNvCxnSpPr>
              <a:stCxn id="112" idx="6"/>
              <a:endCxn id="107" idx="2"/>
            </p:cNvCxnSpPr>
            <p:nvPr/>
          </p:nvCxnSpPr>
          <p:spPr>
            <a:xfrm flipV="1">
              <a:off x="8570354" y="2423336"/>
              <a:ext cx="1246692" cy="9026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C4A66BAF-A7F8-477B-BC63-5C0706FD76F7}"/>
                </a:ext>
              </a:extLst>
            </p:cNvPr>
            <p:cNvCxnSpPr>
              <a:stCxn id="113" idx="6"/>
              <a:endCxn id="114" idx="2"/>
            </p:cNvCxnSpPr>
            <p:nvPr/>
          </p:nvCxnSpPr>
          <p:spPr>
            <a:xfrm>
              <a:off x="10343263" y="4140183"/>
              <a:ext cx="732700" cy="1913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4299D543-244A-4173-99EC-BC9E4D3E6CE0}"/>
                </a:ext>
              </a:extLst>
            </p:cNvPr>
            <p:cNvCxnSpPr>
              <a:stCxn id="115" idx="7"/>
              <a:endCxn id="113" idx="3"/>
            </p:cNvCxnSpPr>
            <p:nvPr/>
          </p:nvCxnSpPr>
          <p:spPr>
            <a:xfrm flipV="1">
              <a:off x="9690400" y="4313974"/>
              <a:ext cx="218836" cy="46571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4A6567DB-1A50-44C6-BD9E-F4E24576323B}"/>
                </a:ext>
              </a:extLst>
            </p:cNvPr>
            <p:cNvSpPr txBox="1"/>
            <p:nvPr/>
          </p:nvSpPr>
          <p:spPr>
            <a:xfrm>
              <a:off x="10275951" y="3776479"/>
              <a:ext cx="686407" cy="309315"/>
            </a:xfrm>
            <a:prstGeom prst="rect">
              <a:avLst/>
            </a:prstGeom>
            <a:noFill/>
          </p:spPr>
          <p:txBody>
            <a:bodyPr wrap="none" lIns="91440" tIns="91440" rIns="91440" bIns="91440" rtlCol="0">
              <a:spAutoFit/>
            </a:bodyPr>
            <a:lstStyle/>
            <a:p>
              <a:pPr>
                <a:lnSpc>
                  <a:spcPct val="90000"/>
                </a:lnSpc>
                <a:spcAft>
                  <a:spcPts val="600"/>
                </a:spcAft>
              </a:pPr>
              <a:r>
                <a:rPr lang="en-US" sz="900" dirty="0"/>
                <a:t>Messages</a:t>
              </a:r>
            </a:p>
          </p:txBody>
        </p:sp>
        <p:sp>
          <p:nvSpPr>
            <p:cNvPr id="155" name="TextBox 154">
              <a:extLst>
                <a:ext uri="{FF2B5EF4-FFF2-40B4-BE49-F238E27FC236}">
                  <a16:creationId xmlns:a16="http://schemas.microsoft.com/office/drawing/2014/main" id="{58B5FE11-9573-4A47-9F3D-5CA78391C829}"/>
                </a:ext>
              </a:extLst>
            </p:cNvPr>
            <p:cNvSpPr txBox="1"/>
            <p:nvPr/>
          </p:nvSpPr>
          <p:spPr>
            <a:xfrm>
              <a:off x="10374025" y="4422687"/>
              <a:ext cx="659155" cy="309315"/>
            </a:xfrm>
            <a:prstGeom prst="rect">
              <a:avLst/>
            </a:prstGeom>
            <a:noFill/>
          </p:spPr>
          <p:txBody>
            <a:bodyPr wrap="none" lIns="91440" tIns="91440" rIns="91440" bIns="91440" rtlCol="0">
              <a:spAutoFit/>
            </a:bodyPr>
            <a:lstStyle/>
            <a:p>
              <a:pPr>
                <a:lnSpc>
                  <a:spcPct val="90000"/>
                </a:lnSpc>
                <a:spcAft>
                  <a:spcPts val="600"/>
                </a:spcAft>
              </a:pPr>
              <a:r>
                <a:rPr lang="en-US" sz="900" dirty="0"/>
                <a:t>Meetings</a:t>
              </a:r>
            </a:p>
          </p:txBody>
        </p:sp>
        <p:sp>
          <p:nvSpPr>
            <p:cNvPr id="156" name="TextBox 155">
              <a:extLst>
                <a:ext uri="{FF2B5EF4-FFF2-40B4-BE49-F238E27FC236}">
                  <a16:creationId xmlns:a16="http://schemas.microsoft.com/office/drawing/2014/main" id="{A1ACEB1E-2D9F-4920-933B-C285465A025F}"/>
                </a:ext>
              </a:extLst>
            </p:cNvPr>
            <p:cNvSpPr txBox="1"/>
            <p:nvPr/>
          </p:nvSpPr>
          <p:spPr>
            <a:xfrm>
              <a:off x="8411867" y="4274591"/>
              <a:ext cx="413896" cy="309315"/>
            </a:xfrm>
            <a:prstGeom prst="rect">
              <a:avLst/>
            </a:prstGeom>
            <a:noFill/>
          </p:spPr>
          <p:txBody>
            <a:bodyPr wrap="none" lIns="91440" tIns="91440" rIns="91440" bIns="91440" rtlCol="0">
              <a:spAutoFit/>
            </a:bodyPr>
            <a:lstStyle/>
            <a:p>
              <a:pPr>
                <a:lnSpc>
                  <a:spcPct val="90000"/>
                </a:lnSpc>
                <a:spcAft>
                  <a:spcPts val="600"/>
                </a:spcAft>
              </a:pPr>
              <a:r>
                <a:rPr lang="en-US" sz="900" dirty="0"/>
                <a:t>User</a:t>
              </a:r>
            </a:p>
          </p:txBody>
        </p:sp>
        <p:sp>
          <p:nvSpPr>
            <p:cNvPr id="157" name="TextBox 156">
              <a:extLst>
                <a:ext uri="{FF2B5EF4-FFF2-40B4-BE49-F238E27FC236}">
                  <a16:creationId xmlns:a16="http://schemas.microsoft.com/office/drawing/2014/main" id="{78FA5E92-FFB9-4DF0-B56D-7BC3A27046BB}"/>
                </a:ext>
              </a:extLst>
            </p:cNvPr>
            <p:cNvSpPr txBox="1"/>
            <p:nvPr/>
          </p:nvSpPr>
          <p:spPr>
            <a:xfrm>
              <a:off x="9733587" y="4819660"/>
              <a:ext cx="532518" cy="309315"/>
            </a:xfrm>
            <a:prstGeom prst="rect">
              <a:avLst/>
            </a:prstGeom>
            <a:noFill/>
          </p:spPr>
          <p:txBody>
            <a:bodyPr wrap="none" lIns="91440" tIns="91440" rIns="91440" bIns="91440" rtlCol="0">
              <a:spAutoFit/>
            </a:bodyPr>
            <a:lstStyle/>
            <a:p>
              <a:pPr>
                <a:lnSpc>
                  <a:spcPct val="90000"/>
                </a:lnSpc>
                <a:spcAft>
                  <a:spcPts val="600"/>
                </a:spcAft>
              </a:pPr>
              <a:r>
                <a:rPr lang="en-US" sz="900" dirty="0"/>
                <a:t>People</a:t>
              </a:r>
            </a:p>
          </p:txBody>
        </p:sp>
        <p:sp>
          <p:nvSpPr>
            <p:cNvPr id="158" name="TextBox 157">
              <a:extLst>
                <a:ext uri="{FF2B5EF4-FFF2-40B4-BE49-F238E27FC236}">
                  <a16:creationId xmlns:a16="http://schemas.microsoft.com/office/drawing/2014/main" id="{2B27502D-17C7-479E-A68D-B757A4FCC3C7}"/>
                </a:ext>
              </a:extLst>
            </p:cNvPr>
            <p:cNvSpPr txBox="1"/>
            <p:nvPr/>
          </p:nvSpPr>
          <p:spPr>
            <a:xfrm>
              <a:off x="8251357" y="4952280"/>
              <a:ext cx="570990" cy="309315"/>
            </a:xfrm>
            <a:prstGeom prst="rect">
              <a:avLst/>
            </a:prstGeom>
            <a:noFill/>
          </p:spPr>
          <p:txBody>
            <a:bodyPr wrap="none" lIns="91440" tIns="91440" rIns="91440" bIns="91440" rtlCol="0">
              <a:spAutoFit/>
            </a:bodyPr>
            <a:lstStyle/>
            <a:p>
              <a:pPr>
                <a:lnSpc>
                  <a:spcPct val="90000"/>
                </a:lnSpc>
                <a:spcAft>
                  <a:spcPts val="600"/>
                </a:spcAft>
              </a:pPr>
              <a:r>
                <a:rPr lang="en-US" sz="900" dirty="0"/>
                <a:t>Devices</a:t>
              </a:r>
            </a:p>
          </p:txBody>
        </p:sp>
        <p:sp>
          <p:nvSpPr>
            <p:cNvPr id="159" name="TextBox 158">
              <a:extLst>
                <a:ext uri="{FF2B5EF4-FFF2-40B4-BE49-F238E27FC236}">
                  <a16:creationId xmlns:a16="http://schemas.microsoft.com/office/drawing/2014/main" id="{4A928130-37FC-432A-8B9D-13BE5FB37E04}"/>
                </a:ext>
              </a:extLst>
            </p:cNvPr>
            <p:cNvSpPr txBox="1"/>
            <p:nvPr/>
          </p:nvSpPr>
          <p:spPr>
            <a:xfrm>
              <a:off x="6294788" y="4149461"/>
              <a:ext cx="723275" cy="309315"/>
            </a:xfrm>
            <a:prstGeom prst="rect">
              <a:avLst/>
            </a:prstGeom>
            <a:noFill/>
          </p:spPr>
          <p:txBody>
            <a:bodyPr wrap="none" lIns="91440" tIns="91440" rIns="91440" bIns="91440" rtlCol="0">
              <a:spAutoFit/>
            </a:bodyPr>
            <a:lstStyle/>
            <a:p>
              <a:pPr>
                <a:lnSpc>
                  <a:spcPct val="90000"/>
                </a:lnSpc>
                <a:spcAft>
                  <a:spcPts val="600"/>
                </a:spcAft>
              </a:pPr>
              <a:r>
                <a:rPr lang="en-US" sz="900" dirty="0"/>
                <a:t>Coworkers</a:t>
              </a:r>
            </a:p>
          </p:txBody>
        </p:sp>
        <p:sp>
          <p:nvSpPr>
            <p:cNvPr id="160" name="TextBox 159">
              <a:extLst>
                <a:ext uri="{FF2B5EF4-FFF2-40B4-BE49-F238E27FC236}">
                  <a16:creationId xmlns:a16="http://schemas.microsoft.com/office/drawing/2014/main" id="{6046496E-6917-4C0A-BAD9-E0378BB69887}"/>
                </a:ext>
              </a:extLst>
            </p:cNvPr>
            <p:cNvSpPr txBox="1"/>
            <p:nvPr/>
          </p:nvSpPr>
          <p:spPr>
            <a:xfrm>
              <a:off x="6131517" y="3552299"/>
              <a:ext cx="579005" cy="309315"/>
            </a:xfrm>
            <a:prstGeom prst="rect">
              <a:avLst/>
            </a:prstGeom>
            <a:noFill/>
          </p:spPr>
          <p:txBody>
            <a:bodyPr wrap="none" lIns="91440" tIns="91440" rIns="91440" bIns="91440" rtlCol="0">
              <a:spAutoFit/>
            </a:bodyPr>
            <a:lstStyle/>
            <a:p>
              <a:pPr>
                <a:lnSpc>
                  <a:spcPct val="90000"/>
                </a:lnSpc>
                <a:spcAft>
                  <a:spcPts val="600"/>
                </a:spcAft>
              </a:pPr>
              <a:r>
                <a:rPr lang="en-US" sz="900" dirty="0"/>
                <a:t>Insights</a:t>
              </a:r>
            </a:p>
          </p:txBody>
        </p:sp>
        <p:sp>
          <p:nvSpPr>
            <p:cNvPr id="161" name="TextBox 160">
              <a:extLst>
                <a:ext uri="{FF2B5EF4-FFF2-40B4-BE49-F238E27FC236}">
                  <a16:creationId xmlns:a16="http://schemas.microsoft.com/office/drawing/2014/main" id="{7D4A6EDA-8B72-4F2B-9477-269272CEAEAD}"/>
                </a:ext>
              </a:extLst>
            </p:cNvPr>
            <p:cNvSpPr txBox="1"/>
            <p:nvPr/>
          </p:nvSpPr>
          <p:spPr>
            <a:xfrm>
              <a:off x="7321555" y="2786752"/>
              <a:ext cx="470000" cy="309315"/>
            </a:xfrm>
            <a:prstGeom prst="rect">
              <a:avLst/>
            </a:prstGeom>
            <a:noFill/>
          </p:spPr>
          <p:txBody>
            <a:bodyPr wrap="none" lIns="91440" tIns="91440" rIns="91440" bIns="91440" rtlCol="0">
              <a:spAutoFit/>
            </a:bodyPr>
            <a:lstStyle/>
            <a:p>
              <a:pPr>
                <a:lnSpc>
                  <a:spcPct val="90000"/>
                </a:lnSpc>
                <a:spcAft>
                  <a:spcPts val="600"/>
                </a:spcAft>
              </a:pPr>
              <a:r>
                <a:rPr lang="en-US" sz="900" dirty="0"/>
                <a:t>Chats</a:t>
              </a:r>
            </a:p>
          </p:txBody>
        </p:sp>
        <p:sp>
          <p:nvSpPr>
            <p:cNvPr id="162" name="TextBox 161">
              <a:extLst>
                <a:ext uri="{FF2B5EF4-FFF2-40B4-BE49-F238E27FC236}">
                  <a16:creationId xmlns:a16="http://schemas.microsoft.com/office/drawing/2014/main" id="{BB2E05DF-FEA2-4B33-AD73-6A6F2102375B}"/>
                </a:ext>
              </a:extLst>
            </p:cNvPr>
            <p:cNvSpPr txBox="1"/>
            <p:nvPr/>
          </p:nvSpPr>
          <p:spPr>
            <a:xfrm>
              <a:off x="8262324" y="2001156"/>
              <a:ext cx="514885" cy="309315"/>
            </a:xfrm>
            <a:prstGeom prst="rect">
              <a:avLst/>
            </a:prstGeom>
            <a:noFill/>
          </p:spPr>
          <p:txBody>
            <a:bodyPr wrap="none" lIns="91440" tIns="91440" rIns="91440" bIns="91440" rtlCol="0">
              <a:spAutoFit/>
            </a:bodyPr>
            <a:lstStyle/>
            <a:p>
              <a:pPr>
                <a:lnSpc>
                  <a:spcPct val="90000"/>
                </a:lnSpc>
                <a:spcAft>
                  <a:spcPts val="600"/>
                </a:spcAft>
              </a:pPr>
              <a:r>
                <a:rPr lang="en-US" sz="900" dirty="0"/>
                <a:t>Teams</a:t>
              </a:r>
            </a:p>
          </p:txBody>
        </p:sp>
        <p:sp>
          <p:nvSpPr>
            <p:cNvPr id="163" name="TextBox 162">
              <a:extLst>
                <a:ext uri="{FF2B5EF4-FFF2-40B4-BE49-F238E27FC236}">
                  <a16:creationId xmlns:a16="http://schemas.microsoft.com/office/drawing/2014/main" id="{3C43DA16-E212-4B4F-A60E-5975646ABA61}"/>
                </a:ext>
              </a:extLst>
            </p:cNvPr>
            <p:cNvSpPr txBox="1"/>
            <p:nvPr/>
          </p:nvSpPr>
          <p:spPr>
            <a:xfrm>
              <a:off x="6824781" y="2085734"/>
              <a:ext cx="461986" cy="309315"/>
            </a:xfrm>
            <a:prstGeom prst="rect">
              <a:avLst/>
            </a:prstGeom>
            <a:noFill/>
          </p:spPr>
          <p:txBody>
            <a:bodyPr wrap="none" lIns="91440" tIns="91440" rIns="91440" bIns="91440" rtlCol="0">
              <a:spAutoFit/>
            </a:bodyPr>
            <a:lstStyle/>
            <a:p>
              <a:pPr>
                <a:lnSpc>
                  <a:spcPct val="90000"/>
                </a:lnSpc>
                <a:spcAft>
                  <a:spcPts val="600"/>
                </a:spcAft>
              </a:pPr>
              <a:r>
                <a:rPr lang="en-US" sz="900" dirty="0"/>
                <a:t>Tasks</a:t>
              </a:r>
            </a:p>
          </p:txBody>
        </p:sp>
        <p:cxnSp>
          <p:nvCxnSpPr>
            <p:cNvPr id="164" name="Straight Connector 163">
              <a:extLst>
                <a:ext uri="{FF2B5EF4-FFF2-40B4-BE49-F238E27FC236}">
                  <a16:creationId xmlns:a16="http://schemas.microsoft.com/office/drawing/2014/main" id="{951E839F-9590-4E62-A7C0-B44C9BB28C9C}"/>
                </a:ext>
              </a:extLst>
            </p:cNvPr>
            <p:cNvCxnSpPr>
              <a:stCxn id="111" idx="3"/>
              <a:endCxn id="110" idx="7"/>
            </p:cNvCxnSpPr>
            <p:nvPr/>
          </p:nvCxnSpPr>
          <p:spPr>
            <a:xfrm flipH="1">
              <a:off x="7347962" y="3540406"/>
              <a:ext cx="601770" cy="97006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5" name="TextBox 164">
              <a:extLst>
                <a:ext uri="{FF2B5EF4-FFF2-40B4-BE49-F238E27FC236}">
                  <a16:creationId xmlns:a16="http://schemas.microsoft.com/office/drawing/2014/main" id="{8EF7AAEB-C17C-4A0B-90C2-C3A894B63858}"/>
                </a:ext>
              </a:extLst>
            </p:cNvPr>
            <p:cNvSpPr txBox="1"/>
            <p:nvPr/>
          </p:nvSpPr>
          <p:spPr>
            <a:xfrm>
              <a:off x="8768679" y="3388081"/>
              <a:ext cx="950660" cy="588543"/>
            </a:xfrm>
            <a:prstGeom prst="rect">
              <a:avLst/>
            </a:prstGeom>
            <a:noFill/>
          </p:spPr>
          <p:txBody>
            <a:bodyPr wrap="none" lIns="91440" tIns="91440" rIns="91440" bIns="91440" rtlCol="0">
              <a:spAutoFit/>
            </a:bodyPr>
            <a:lstStyle/>
            <a:p>
              <a:pPr algn="ctr">
                <a:lnSpc>
                  <a:spcPct val="90000"/>
                </a:lnSpc>
                <a:spcAft>
                  <a:spcPts val="600"/>
                </a:spcAft>
              </a:pPr>
              <a:r>
                <a:rPr lang="en-US" sz="1000" dirty="0">
                  <a:latin typeface="+mj-lt"/>
                </a:rPr>
                <a:t>Microsoft</a:t>
              </a:r>
              <a:br>
                <a:rPr lang="en-US" sz="1000" dirty="0">
                  <a:latin typeface="+mj-lt"/>
                </a:rPr>
              </a:br>
              <a:r>
                <a:rPr lang="en-US" sz="1000" dirty="0">
                  <a:latin typeface="+mj-lt"/>
                </a:rPr>
                <a:t>Graph</a:t>
              </a:r>
            </a:p>
          </p:txBody>
        </p:sp>
        <p:cxnSp>
          <p:nvCxnSpPr>
            <p:cNvPr id="166" name="Straight Connector 165">
              <a:extLst>
                <a:ext uri="{FF2B5EF4-FFF2-40B4-BE49-F238E27FC236}">
                  <a16:creationId xmlns:a16="http://schemas.microsoft.com/office/drawing/2014/main" id="{75E2D7D1-836C-447B-98FC-7F38C39DC68A}"/>
                </a:ext>
              </a:extLst>
            </p:cNvPr>
            <p:cNvCxnSpPr>
              <a:endCxn id="112" idx="5"/>
            </p:cNvCxnSpPr>
            <p:nvPr/>
          </p:nvCxnSpPr>
          <p:spPr>
            <a:xfrm flipH="1" flipV="1">
              <a:off x="8495880" y="2687402"/>
              <a:ext cx="575889" cy="2224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67" name="Group 4">
              <a:extLst>
                <a:ext uri="{FF2B5EF4-FFF2-40B4-BE49-F238E27FC236}">
                  <a16:creationId xmlns:a16="http://schemas.microsoft.com/office/drawing/2014/main" id="{9703C00D-73C0-48FB-A86C-F5FF5F9833EB}"/>
                </a:ext>
              </a:extLst>
            </p:cNvPr>
            <p:cNvGrpSpPr>
              <a:grpSpLocks noChangeAspect="1"/>
            </p:cNvGrpSpPr>
            <p:nvPr/>
          </p:nvGrpSpPr>
          <p:grpSpPr bwMode="auto">
            <a:xfrm>
              <a:off x="7141268" y="2550316"/>
              <a:ext cx="195262" cy="227011"/>
              <a:chOff x="4388" y="2056"/>
              <a:chExt cx="123" cy="143"/>
            </a:xfrm>
            <a:solidFill>
              <a:schemeClr val="bg2"/>
            </a:solidFill>
          </p:grpSpPr>
          <p:sp>
            <p:nvSpPr>
              <p:cNvPr id="207" name="Freeform 5">
                <a:extLst>
                  <a:ext uri="{FF2B5EF4-FFF2-40B4-BE49-F238E27FC236}">
                    <a16:creationId xmlns:a16="http://schemas.microsoft.com/office/drawing/2014/main" id="{B20CFC1A-3E69-442C-80B8-27896B5EB7E3}"/>
                  </a:ext>
                </a:extLst>
              </p:cNvPr>
              <p:cNvSpPr>
                <a:spLocks noEditPoints="1"/>
              </p:cNvSpPr>
              <p:nvPr/>
            </p:nvSpPr>
            <p:spPr bwMode="auto">
              <a:xfrm>
                <a:off x="4388" y="2056"/>
                <a:ext cx="123" cy="143"/>
              </a:xfrm>
              <a:custGeom>
                <a:avLst/>
                <a:gdLst>
                  <a:gd name="T0" fmla="*/ 304 w 384"/>
                  <a:gd name="T1" fmla="*/ 448 h 448"/>
                  <a:gd name="T2" fmla="*/ 80 w 384"/>
                  <a:gd name="T3" fmla="*/ 448 h 448"/>
                  <a:gd name="T4" fmla="*/ 0 w 384"/>
                  <a:gd name="T5" fmla="*/ 368 h 448"/>
                  <a:gd name="T6" fmla="*/ 0 w 384"/>
                  <a:gd name="T7" fmla="*/ 0 h 448"/>
                  <a:gd name="T8" fmla="*/ 352 w 384"/>
                  <a:gd name="T9" fmla="*/ 0 h 448"/>
                  <a:gd name="T10" fmla="*/ 352 w 384"/>
                  <a:gd name="T11" fmla="*/ 352 h 448"/>
                  <a:gd name="T12" fmla="*/ 320 w 384"/>
                  <a:gd name="T13" fmla="*/ 352 h 448"/>
                  <a:gd name="T14" fmla="*/ 320 w 384"/>
                  <a:gd name="T15" fmla="*/ 32 h 448"/>
                  <a:gd name="T16" fmla="*/ 32 w 384"/>
                  <a:gd name="T17" fmla="*/ 32 h 448"/>
                  <a:gd name="T18" fmla="*/ 32 w 384"/>
                  <a:gd name="T19" fmla="*/ 368 h 448"/>
                  <a:gd name="T20" fmla="*/ 80 w 384"/>
                  <a:gd name="T21" fmla="*/ 416 h 448"/>
                  <a:gd name="T22" fmla="*/ 128 w 384"/>
                  <a:gd name="T23" fmla="*/ 368 h 448"/>
                  <a:gd name="T24" fmla="*/ 128 w 384"/>
                  <a:gd name="T25" fmla="*/ 352 h 448"/>
                  <a:gd name="T26" fmla="*/ 384 w 384"/>
                  <a:gd name="T27" fmla="*/ 352 h 448"/>
                  <a:gd name="T28" fmla="*/ 384 w 384"/>
                  <a:gd name="T29" fmla="*/ 368 h 448"/>
                  <a:gd name="T30" fmla="*/ 304 w 384"/>
                  <a:gd name="T31" fmla="*/ 448 h 448"/>
                  <a:gd name="T32" fmla="*/ 144 w 384"/>
                  <a:gd name="T33" fmla="*/ 416 h 448"/>
                  <a:gd name="T34" fmla="*/ 304 w 384"/>
                  <a:gd name="T35" fmla="*/ 416 h 448"/>
                  <a:gd name="T36" fmla="*/ 350 w 384"/>
                  <a:gd name="T37" fmla="*/ 384 h 448"/>
                  <a:gd name="T38" fmla="*/ 159 w 384"/>
                  <a:gd name="T39" fmla="*/ 384 h 448"/>
                  <a:gd name="T40" fmla="*/ 144 w 384"/>
                  <a:gd name="T41" fmla="*/ 41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4" h="448">
                    <a:moveTo>
                      <a:pt x="304" y="448"/>
                    </a:moveTo>
                    <a:lnTo>
                      <a:pt x="80" y="448"/>
                    </a:lnTo>
                    <a:cubicBezTo>
                      <a:pt x="36" y="448"/>
                      <a:pt x="0" y="413"/>
                      <a:pt x="0" y="368"/>
                    </a:cubicBezTo>
                    <a:lnTo>
                      <a:pt x="0" y="0"/>
                    </a:lnTo>
                    <a:lnTo>
                      <a:pt x="352" y="0"/>
                    </a:lnTo>
                    <a:lnTo>
                      <a:pt x="352" y="352"/>
                    </a:lnTo>
                    <a:lnTo>
                      <a:pt x="320" y="352"/>
                    </a:lnTo>
                    <a:lnTo>
                      <a:pt x="320" y="32"/>
                    </a:lnTo>
                    <a:lnTo>
                      <a:pt x="32" y="32"/>
                    </a:lnTo>
                    <a:lnTo>
                      <a:pt x="32" y="368"/>
                    </a:lnTo>
                    <a:cubicBezTo>
                      <a:pt x="32" y="395"/>
                      <a:pt x="54" y="416"/>
                      <a:pt x="80" y="416"/>
                    </a:cubicBezTo>
                    <a:cubicBezTo>
                      <a:pt x="107" y="416"/>
                      <a:pt x="128" y="395"/>
                      <a:pt x="128" y="368"/>
                    </a:cubicBezTo>
                    <a:lnTo>
                      <a:pt x="128" y="352"/>
                    </a:lnTo>
                    <a:lnTo>
                      <a:pt x="384" y="352"/>
                    </a:lnTo>
                    <a:lnTo>
                      <a:pt x="384" y="368"/>
                    </a:lnTo>
                    <a:cubicBezTo>
                      <a:pt x="384" y="413"/>
                      <a:pt x="349" y="448"/>
                      <a:pt x="304" y="448"/>
                    </a:cubicBezTo>
                    <a:close/>
                    <a:moveTo>
                      <a:pt x="144" y="416"/>
                    </a:moveTo>
                    <a:lnTo>
                      <a:pt x="304" y="416"/>
                    </a:lnTo>
                    <a:cubicBezTo>
                      <a:pt x="325" y="416"/>
                      <a:pt x="343" y="403"/>
                      <a:pt x="350" y="384"/>
                    </a:cubicBezTo>
                    <a:lnTo>
                      <a:pt x="159" y="384"/>
                    </a:lnTo>
                    <a:cubicBezTo>
                      <a:pt x="156" y="396"/>
                      <a:pt x="151" y="407"/>
                      <a:pt x="144" y="41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6">
                <a:extLst>
                  <a:ext uri="{FF2B5EF4-FFF2-40B4-BE49-F238E27FC236}">
                    <a16:creationId xmlns:a16="http://schemas.microsoft.com/office/drawing/2014/main" id="{CF616AEF-D676-49AA-B5B0-E9A699F9B392}"/>
                  </a:ext>
                </a:extLst>
              </p:cNvPr>
              <p:cNvSpPr>
                <a:spLocks noChangeArrowheads="1"/>
              </p:cNvSpPr>
              <p:nvPr/>
            </p:nvSpPr>
            <p:spPr bwMode="auto">
              <a:xfrm>
                <a:off x="4409" y="2122"/>
                <a:ext cx="71" cy="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Rectangle 7">
                <a:extLst>
                  <a:ext uri="{FF2B5EF4-FFF2-40B4-BE49-F238E27FC236}">
                    <a16:creationId xmlns:a16="http://schemas.microsoft.com/office/drawing/2014/main" id="{3843FE76-A48F-4587-80FC-05CE44183825}"/>
                  </a:ext>
                </a:extLst>
              </p:cNvPr>
              <p:cNvSpPr>
                <a:spLocks noChangeArrowheads="1"/>
              </p:cNvSpPr>
              <p:nvPr/>
            </p:nvSpPr>
            <p:spPr bwMode="auto">
              <a:xfrm>
                <a:off x="4409" y="2143"/>
                <a:ext cx="35"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Rectangle 8">
                <a:extLst>
                  <a:ext uri="{FF2B5EF4-FFF2-40B4-BE49-F238E27FC236}">
                    <a16:creationId xmlns:a16="http://schemas.microsoft.com/office/drawing/2014/main" id="{86D3E560-BD56-41E6-8244-8050D14A3C9D}"/>
                  </a:ext>
                </a:extLst>
              </p:cNvPr>
              <p:cNvSpPr>
                <a:spLocks noChangeArrowheads="1"/>
              </p:cNvSpPr>
              <p:nvPr/>
            </p:nvSpPr>
            <p:spPr bwMode="auto">
              <a:xfrm>
                <a:off x="4409" y="2102"/>
                <a:ext cx="71"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Rectangle 9">
                <a:extLst>
                  <a:ext uri="{FF2B5EF4-FFF2-40B4-BE49-F238E27FC236}">
                    <a16:creationId xmlns:a16="http://schemas.microsoft.com/office/drawing/2014/main" id="{F3ADD98D-253A-4E8D-9F8B-B0B7C836D81A}"/>
                  </a:ext>
                </a:extLst>
              </p:cNvPr>
              <p:cNvSpPr>
                <a:spLocks noChangeArrowheads="1"/>
              </p:cNvSpPr>
              <p:nvPr/>
            </p:nvSpPr>
            <p:spPr bwMode="auto">
              <a:xfrm>
                <a:off x="4409" y="2082"/>
                <a:ext cx="3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8" name="Freeform 13">
              <a:extLst>
                <a:ext uri="{FF2B5EF4-FFF2-40B4-BE49-F238E27FC236}">
                  <a16:creationId xmlns:a16="http://schemas.microsoft.com/office/drawing/2014/main" id="{17E8D4A7-0326-463B-BCA1-690ECC3D65AB}"/>
                </a:ext>
              </a:extLst>
            </p:cNvPr>
            <p:cNvSpPr>
              <a:spLocks noEditPoints="1"/>
            </p:cNvSpPr>
            <p:nvPr/>
          </p:nvSpPr>
          <p:spPr bwMode="auto">
            <a:xfrm>
              <a:off x="8188325" y="2390775"/>
              <a:ext cx="249238" cy="242888"/>
            </a:xfrm>
            <a:custGeom>
              <a:avLst/>
              <a:gdLst>
                <a:gd name="T0" fmla="*/ 394 w 416"/>
                <a:gd name="T1" fmla="*/ 288 h 432"/>
                <a:gd name="T2" fmla="*/ 400 w 416"/>
                <a:gd name="T3" fmla="*/ 240 h 432"/>
                <a:gd name="T4" fmla="*/ 272 w 416"/>
                <a:gd name="T5" fmla="*/ 60 h 432"/>
                <a:gd name="T6" fmla="*/ 208 w 416"/>
                <a:gd name="T7" fmla="*/ 0 h 432"/>
                <a:gd name="T8" fmla="*/ 145 w 416"/>
                <a:gd name="T9" fmla="*/ 60 h 432"/>
                <a:gd name="T10" fmla="*/ 16 w 416"/>
                <a:gd name="T11" fmla="*/ 240 h 432"/>
                <a:gd name="T12" fmla="*/ 23 w 416"/>
                <a:gd name="T13" fmla="*/ 288 h 432"/>
                <a:gd name="T14" fmla="*/ 0 w 416"/>
                <a:gd name="T15" fmla="*/ 336 h 432"/>
                <a:gd name="T16" fmla="*/ 64 w 416"/>
                <a:gd name="T17" fmla="*/ 400 h 432"/>
                <a:gd name="T18" fmla="*/ 93 w 416"/>
                <a:gd name="T19" fmla="*/ 393 h 432"/>
                <a:gd name="T20" fmla="*/ 208 w 416"/>
                <a:gd name="T21" fmla="*/ 432 h 432"/>
                <a:gd name="T22" fmla="*/ 324 w 416"/>
                <a:gd name="T23" fmla="*/ 393 h 432"/>
                <a:gd name="T24" fmla="*/ 352 w 416"/>
                <a:gd name="T25" fmla="*/ 400 h 432"/>
                <a:gd name="T26" fmla="*/ 416 w 416"/>
                <a:gd name="T27" fmla="*/ 336 h 432"/>
                <a:gd name="T28" fmla="*/ 394 w 416"/>
                <a:gd name="T29" fmla="*/ 288 h 432"/>
                <a:gd name="T30" fmla="*/ 208 w 416"/>
                <a:gd name="T31" fmla="*/ 32 h 432"/>
                <a:gd name="T32" fmla="*/ 240 w 416"/>
                <a:gd name="T33" fmla="*/ 64 h 432"/>
                <a:gd name="T34" fmla="*/ 208 w 416"/>
                <a:gd name="T35" fmla="*/ 96 h 432"/>
                <a:gd name="T36" fmla="*/ 176 w 416"/>
                <a:gd name="T37" fmla="*/ 64 h 432"/>
                <a:gd name="T38" fmla="*/ 208 w 416"/>
                <a:gd name="T39" fmla="*/ 32 h 432"/>
                <a:gd name="T40" fmla="*/ 32 w 416"/>
                <a:gd name="T41" fmla="*/ 336 h 432"/>
                <a:gd name="T42" fmla="*/ 64 w 416"/>
                <a:gd name="T43" fmla="*/ 304 h 432"/>
                <a:gd name="T44" fmla="*/ 96 w 416"/>
                <a:gd name="T45" fmla="*/ 336 h 432"/>
                <a:gd name="T46" fmla="*/ 64 w 416"/>
                <a:gd name="T47" fmla="*/ 368 h 432"/>
                <a:gd name="T48" fmla="*/ 32 w 416"/>
                <a:gd name="T49" fmla="*/ 336 h 432"/>
                <a:gd name="T50" fmla="*/ 118 w 416"/>
                <a:gd name="T51" fmla="*/ 372 h 432"/>
                <a:gd name="T52" fmla="*/ 128 w 416"/>
                <a:gd name="T53" fmla="*/ 336 h 432"/>
                <a:gd name="T54" fmla="*/ 64 w 416"/>
                <a:gd name="T55" fmla="*/ 272 h 432"/>
                <a:gd name="T56" fmla="*/ 52 w 416"/>
                <a:gd name="T57" fmla="*/ 274 h 432"/>
                <a:gd name="T58" fmla="*/ 48 w 416"/>
                <a:gd name="T59" fmla="*/ 240 h 432"/>
                <a:gd name="T60" fmla="*/ 151 w 416"/>
                <a:gd name="T61" fmla="*/ 91 h 432"/>
                <a:gd name="T62" fmla="*/ 208 w 416"/>
                <a:gd name="T63" fmla="*/ 128 h 432"/>
                <a:gd name="T64" fmla="*/ 266 w 416"/>
                <a:gd name="T65" fmla="*/ 92 h 432"/>
                <a:gd name="T66" fmla="*/ 368 w 416"/>
                <a:gd name="T67" fmla="*/ 240 h 432"/>
                <a:gd name="T68" fmla="*/ 365 w 416"/>
                <a:gd name="T69" fmla="*/ 274 h 432"/>
                <a:gd name="T70" fmla="*/ 352 w 416"/>
                <a:gd name="T71" fmla="*/ 272 h 432"/>
                <a:gd name="T72" fmla="*/ 288 w 416"/>
                <a:gd name="T73" fmla="*/ 336 h 432"/>
                <a:gd name="T74" fmla="*/ 299 w 416"/>
                <a:gd name="T75" fmla="*/ 372 h 432"/>
                <a:gd name="T76" fmla="*/ 208 w 416"/>
                <a:gd name="T77" fmla="*/ 400 h 432"/>
                <a:gd name="T78" fmla="*/ 118 w 416"/>
                <a:gd name="T79" fmla="*/ 372 h 432"/>
                <a:gd name="T80" fmla="*/ 352 w 416"/>
                <a:gd name="T81" fmla="*/ 368 h 432"/>
                <a:gd name="T82" fmla="*/ 320 w 416"/>
                <a:gd name="T83" fmla="*/ 336 h 432"/>
                <a:gd name="T84" fmla="*/ 352 w 416"/>
                <a:gd name="T85" fmla="*/ 304 h 432"/>
                <a:gd name="T86" fmla="*/ 384 w 416"/>
                <a:gd name="T87" fmla="*/ 336 h 432"/>
                <a:gd name="T88" fmla="*/ 352 w 416"/>
                <a:gd name="T89" fmla="*/ 368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6" h="432">
                  <a:moveTo>
                    <a:pt x="394" y="288"/>
                  </a:moveTo>
                  <a:cubicBezTo>
                    <a:pt x="398" y="273"/>
                    <a:pt x="400" y="257"/>
                    <a:pt x="400" y="240"/>
                  </a:cubicBezTo>
                  <a:cubicBezTo>
                    <a:pt x="400" y="159"/>
                    <a:pt x="348" y="86"/>
                    <a:pt x="272" y="60"/>
                  </a:cubicBezTo>
                  <a:cubicBezTo>
                    <a:pt x="269" y="27"/>
                    <a:pt x="242" y="0"/>
                    <a:pt x="208" y="0"/>
                  </a:cubicBezTo>
                  <a:cubicBezTo>
                    <a:pt x="175" y="0"/>
                    <a:pt x="148" y="27"/>
                    <a:pt x="145" y="60"/>
                  </a:cubicBezTo>
                  <a:cubicBezTo>
                    <a:pt x="69" y="86"/>
                    <a:pt x="16" y="159"/>
                    <a:pt x="16" y="240"/>
                  </a:cubicBezTo>
                  <a:cubicBezTo>
                    <a:pt x="16" y="257"/>
                    <a:pt x="19" y="273"/>
                    <a:pt x="23" y="288"/>
                  </a:cubicBezTo>
                  <a:cubicBezTo>
                    <a:pt x="9" y="300"/>
                    <a:pt x="0" y="317"/>
                    <a:pt x="0" y="336"/>
                  </a:cubicBezTo>
                  <a:cubicBezTo>
                    <a:pt x="0" y="372"/>
                    <a:pt x="29" y="400"/>
                    <a:pt x="64" y="400"/>
                  </a:cubicBezTo>
                  <a:cubicBezTo>
                    <a:pt x="75" y="400"/>
                    <a:pt x="84" y="398"/>
                    <a:pt x="93" y="393"/>
                  </a:cubicBezTo>
                  <a:cubicBezTo>
                    <a:pt x="126" y="419"/>
                    <a:pt x="167" y="432"/>
                    <a:pt x="208" y="432"/>
                  </a:cubicBezTo>
                  <a:cubicBezTo>
                    <a:pt x="250" y="432"/>
                    <a:pt x="291" y="419"/>
                    <a:pt x="324" y="393"/>
                  </a:cubicBezTo>
                  <a:cubicBezTo>
                    <a:pt x="333" y="398"/>
                    <a:pt x="342" y="400"/>
                    <a:pt x="352" y="400"/>
                  </a:cubicBezTo>
                  <a:cubicBezTo>
                    <a:pt x="388" y="400"/>
                    <a:pt x="416" y="372"/>
                    <a:pt x="416" y="336"/>
                  </a:cubicBezTo>
                  <a:cubicBezTo>
                    <a:pt x="416" y="317"/>
                    <a:pt x="408" y="300"/>
                    <a:pt x="394" y="288"/>
                  </a:cubicBezTo>
                  <a:close/>
                  <a:moveTo>
                    <a:pt x="208" y="32"/>
                  </a:moveTo>
                  <a:cubicBezTo>
                    <a:pt x="226" y="32"/>
                    <a:pt x="240" y="47"/>
                    <a:pt x="240" y="64"/>
                  </a:cubicBezTo>
                  <a:cubicBezTo>
                    <a:pt x="240" y="82"/>
                    <a:pt x="226" y="96"/>
                    <a:pt x="208" y="96"/>
                  </a:cubicBezTo>
                  <a:cubicBezTo>
                    <a:pt x="191" y="96"/>
                    <a:pt x="176" y="82"/>
                    <a:pt x="176" y="64"/>
                  </a:cubicBezTo>
                  <a:cubicBezTo>
                    <a:pt x="176" y="47"/>
                    <a:pt x="191" y="32"/>
                    <a:pt x="208" y="32"/>
                  </a:cubicBezTo>
                  <a:close/>
                  <a:moveTo>
                    <a:pt x="32" y="336"/>
                  </a:moveTo>
                  <a:cubicBezTo>
                    <a:pt x="32" y="319"/>
                    <a:pt x="47" y="304"/>
                    <a:pt x="64" y="304"/>
                  </a:cubicBezTo>
                  <a:cubicBezTo>
                    <a:pt x="82" y="304"/>
                    <a:pt x="96" y="319"/>
                    <a:pt x="96" y="336"/>
                  </a:cubicBezTo>
                  <a:cubicBezTo>
                    <a:pt x="96" y="354"/>
                    <a:pt x="82" y="368"/>
                    <a:pt x="64" y="368"/>
                  </a:cubicBezTo>
                  <a:cubicBezTo>
                    <a:pt x="47" y="368"/>
                    <a:pt x="32" y="354"/>
                    <a:pt x="32" y="336"/>
                  </a:cubicBezTo>
                  <a:close/>
                  <a:moveTo>
                    <a:pt x="118" y="372"/>
                  </a:moveTo>
                  <a:cubicBezTo>
                    <a:pt x="124" y="362"/>
                    <a:pt x="128" y="350"/>
                    <a:pt x="128" y="336"/>
                  </a:cubicBezTo>
                  <a:cubicBezTo>
                    <a:pt x="128" y="301"/>
                    <a:pt x="100" y="272"/>
                    <a:pt x="64" y="272"/>
                  </a:cubicBezTo>
                  <a:cubicBezTo>
                    <a:pt x="60" y="272"/>
                    <a:pt x="56" y="273"/>
                    <a:pt x="52" y="274"/>
                  </a:cubicBezTo>
                  <a:cubicBezTo>
                    <a:pt x="50" y="263"/>
                    <a:pt x="48" y="252"/>
                    <a:pt x="48" y="240"/>
                  </a:cubicBezTo>
                  <a:cubicBezTo>
                    <a:pt x="48" y="174"/>
                    <a:pt x="90" y="115"/>
                    <a:pt x="151" y="91"/>
                  </a:cubicBezTo>
                  <a:cubicBezTo>
                    <a:pt x="161" y="113"/>
                    <a:pt x="183" y="128"/>
                    <a:pt x="208" y="128"/>
                  </a:cubicBezTo>
                  <a:cubicBezTo>
                    <a:pt x="234" y="128"/>
                    <a:pt x="256" y="113"/>
                    <a:pt x="266" y="92"/>
                  </a:cubicBezTo>
                  <a:cubicBezTo>
                    <a:pt x="327" y="115"/>
                    <a:pt x="368" y="174"/>
                    <a:pt x="368" y="240"/>
                  </a:cubicBezTo>
                  <a:cubicBezTo>
                    <a:pt x="368" y="252"/>
                    <a:pt x="367" y="263"/>
                    <a:pt x="365" y="274"/>
                  </a:cubicBezTo>
                  <a:cubicBezTo>
                    <a:pt x="361" y="273"/>
                    <a:pt x="357" y="272"/>
                    <a:pt x="352" y="272"/>
                  </a:cubicBezTo>
                  <a:cubicBezTo>
                    <a:pt x="317" y="272"/>
                    <a:pt x="288" y="301"/>
                    <a:pt x="288" y="336"/>
                  </a:cubicBezTo>
                  <a:cubicBezTo>
                    <a:pt x="288" y="350"/>
                    <a:pt x="292" y="362"/>
                    <a:pt x="299" y="372"/>
                  </a:cubicBezTo>
                  <a:cubicBezTo>
                    <a:pt x="273" y="390"/>
                    <a:pt x="241" y="400"/>
                    <a:pt x="208" y="400"/>
                  </a:cubicBezTo>
                  <a:cubicBezTo>
                    <a:pt x="176" y="400"/>
                    <a:pt x="144" y="390"/>
                    <a:pt x="118" y="372"/>
                  </a:cubicBezTo>
                  <a:close/>
                  <a:moveTo>
                    <a:pt x="352" y="368"/>
                  </a:moveTo>
                  <a:cubicBezTo>
                    <a:pt x="335" y="368"/>
                    <a:pt x="320" y="354"/>
                    <a:pt x="320" y="336"/>
                  </a:cubicBezTo>
                  <a:cubicBezTo>
                    <a:pt x="320" y="319"/>
                    <a:pt x="335" y="304"/>
                    <a:pt x="352" y="304"/>
                  </a:cubicBezTo>
                  <a:cubicBezTo>
                    <a:pt x="370" y="304"/>
                    <a:pt x="384" y="319"/>
                    <a:pt x="384" y="336"/>
                  </a:cubicBezTo>
                  <a:cubicBezTo>
                    <a:pt x="384" y="354"/>
                    <a:pt x="370" y="368"/>
                    <a:pt x="352" y="36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9" name="Group 16">
              <a:extLst>
                <a:ext uri="{FF2B5EF4-FFF2-40B4-BE49-F238E27FC236}">
                  <a16:creationId xmlns:a16="http://schemas.microsoft.com/office/drawing/2014/main" id="{2CF8D2B5-1B23-414F-A0A8-288D5270A915}"/>
                </a:ext>
              </a:extLst>
            </p:cNvPr>
            <p:cNvGrpSpPr>
              <a:grpSpLocks noChangeAspect="1"/>
            </p:cNvGrpSpPr>
            <p:nvPr/>
          </p:nvGrpSpPr>
          <p:grpSpPr bwMode="auto">
            <a:xfrm>
              <a:off x="9175749" y="2946401"/>
              <a:ext cx="252412" cy="222250"/>
              <a:chOff x="5780" y="1856"/>
              <a:chExt cx="159" cy="140"/>
            </a:xfrm>
            <a:solidFill>
              <a:schemeClr val="bg2"/>
            </a:solidFill>
          </p:grpSpPr>
          <p:sp>
            <p:nvSpPr>
              <p:cNvPr id="192" name="Rectangle 17">
                <a:extLst>
                  <a:ext uri="{FF2B5EF4-FFF2-40B4-BE49-F238E27FC236}">
                    <a16:creationId xmlns:a16="http://schemas.microsoft.com/office/drawing/2014/main" id="{D9BD2F2E-2EEE-48C3-9581-DC17CA31D208}"/>
                  </a:ext>
                </a:extLst>
              </p:cNvPr>
              <p:cNvSpPr>
                <a:spLocks noChangeArrowheads="1"/>
              </p:cNvSpPr>
              <p:nvPr/>
            </p:nvSpPr>
            <p:spPr bwMode="auto">
              <a:xfrm>
                <a:off x="584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Rectangle 18">
                <a:extLst>
                  <a:ext uri="{FF2B5EF4-FFF2-40B4-BE49-F238E27FC236}">
                    <a16:creationId xmlns:a16="http://schemas.microsoft.com/office/drawing/2014/main" id="{D30BFFD8-D5DF-48CD-98F8-2A0449247247}"/>
                  </a:ext>
                </a:extLst>
              </p:cNvPr>
              <p:cNvSpPr>
                <a:spLocks noChangeArrowheads="1"/>
              </p:cNvSpPr>
              <p:nvPr/>
            </p:nvSpPr>
            <p:spPr bwMode="auto">
              <a:xfrm>
                <a:off x="584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Rectangle 19">
                <a:extLst>
                  <a:ext uri="{FF2B5EF4-FFF2-40B4-BE49-F238E27FC236}">
                    <a16:creationId xmlns:a16="http://schemas.microsoft.com/office/drawing/2014/main" id="{C08FA02A-EE33-4348-A395-1B5C0A251C0B}"/>
                  </a:ext>
                </a:extLst>
              </p:cNvPr>
              <p:cNvSpPr>
                <a:spLocks noChangeArrowheads="1"/>
              </p:cNvSpPr>
              <p:nvPr/>
            </p:nvSpPr>
            <p:spPr bwMode="auto">
              <a:xfrm>
                <a:off x="584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Rectangle 20">
                <a:extLst>
                  <a:ext uri="{FF2B5EF4-FFF2-40B4-BE49-F238E27FC236}">
                    <a16:creationId xmlns:a16="http://schemas.microsoft.com/office/drawing/2014/main" id="{F701D987-3967-4D60-87C8-D90B571C5736}"/>
                  </a:ext>
                </a:extLst>
              </p:cNvPr>
              <p:cNvSpPr>
                <a:spLocks noChangeArrowheads="1"/>
              </p:cNvSpPr>
              <p:nvPr/>
            </p:nvSpPr>
            <p:spPr bwMode="auto">
              <a:xfrm>
                <a:off x="581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Rectangle 21">
                <a:extLst>
                  <a:ext uri="{FF2B5EF4-FFF2-40B4-BE49-F238E27FC236}">
                    <a16:creationId xmlns:a16="http://schemas.microsoft.com/office/drawing/2014/main" id="{F9472A67-BBE1-4AAA-B145-3DD7C86601B0}"/>
                  </a:ext>
                </a:extLst>
              </p:cNvPr>
              <p:cNvSpPr>
                <a:spLocks noChangeArrowheads="1"/>
              </p:cNvSpPr>
              <p:nvPr/>
            </p:nvSpPr>
            <p:spPr bwMode="auto">
              <a:xfrm>
                <a:off x="581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Rectangle 22">
                <a:extLst>
                  <a:ext uri="{FF2B5EF4-FFF2-40B4-BE49-F238E27FC236}">
                    <a16:creationId xmlns:a16="http://schemas.microsoft.com/office/drawing/2014/main" id="{A03FAF12-C96B-4FBB-AC27-B5FDFAD89BA1}"/>
                  </a:ext>
                </a:extLst>
              </p:cNvPr>
              <p:cNvSpPr>
                <a:spLocks noChangeArrowheads="1"/>
              </p:cNvSpPr>
              <p:nvPr/>
            </p:nvSpPr>
            <p:spPr bwMode="auto">
              <a:xfrm>
                <a:off x="581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Rectangle 23">
                <a:extLst>
                  <a:ext uri="{FF2B5EF4-FFF2-40B4-BE49-F238E27FC236}">
                    <a16:creationId xmlns:a16="http://schemas.microsoft.com/office/drawing/2014/main" id="{1568B0A5-6DFA-4411-A4A4-8E6292CF1BA9}"/>
                  </a:ext>
                </a:extLst>
              </p:cNvPr>
              <p:cNvSpPr>
                <a:spLocks noChangeArrowheads="1"/>
              </p:cNvSpPr>
              <p:nvPr/>
            </p:nvSpPr>
            <p:spPr bwMode="auto">
              <a:xfrm>
                <a:off x="5869"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Rectangle 24">
                <a:extLst>
                  <a:ext uri="{FF2B5EF4-FFF2-40B4-BE49-F238E27FC236}">
                    <a16:creationId xmlns:a16="http://schemas.microsoft.com/office/drawing/2014/main" id="{5CEF12E8-A01E-4AE4-9A9B-36EE6D5C1836}"/>
                  </a:ext>
                </a:extLst>
              </p:cNvPr>
              <p:cNvSpPr>
                <a:spLocks noChangeArrowheads="1"/>
              </p:cNvSpPr>
              <p:nvPr/>
            </p:nvSpPr>
            <p:spPr bwMode="auto">
              <a:xfrm>
                <a:off x="5840"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Rectangle 25">
                <a:extLst>
                  <a:ext uri="{FF2B5EF4-FFF2-40B4-BE49-F238E27FC236}">
                    <a16:creationId xmlns:a16="http://schemas.microsoft.com/office/drawing/2014/main" id="{1F0C7B79-F236-4A6B-B62D-481B6112EF1E}"/>
                  </a:ext>
                </a:extLst>
              </p:cNvPr>
              <p:cNvSpPr>
                <a:spLocks noChangeArrowheads="1"/>
              </p:cNvSpPr>
              <p:nvPr/>
            </p:nvSpPr>
            <p:spPr bwMode="auto">
              <a:xfrm>
                <a:off x="589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Rectangle 26">
                <a:extLst>
                  <a:ext uri="{FF2B5EF4-FFF2-40B4-BE49-F238E27FC236}">
                    <a16:creationId xmlns:a16="http://schemas.microsoft.com/office/drawing/2014/main" id="{79BB2A93-DA0E-439E-95C6-525FB6741FD1}"/>
                  </a:ext>
                </a:extLst>
              </p:cNvPr>
              <p:cNvSpPr>
                <a:spLocks noChangeArrowheads="1"/>
              </p:cNvSpPr>
              <p:nvPr/>
            </p:nvSpPr>
            <p:spPr bwMode="auto">
              <a:xfrm>
                <a:off x="589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Rectangle 27">
                <a:extLst>
                  <a:ext uri="{FF2B5EF4-FFF2-40B4-BE49-F238E27FC236}">
                    <a16:creationId xmlns:a16="http://schemas.microsoft.com/office/drawing/2014/main" id="{065A0AFE-D5D4-4C09-BA0F-E2E595538CCF}"/>
                  </a:ext>
                </a:extLst>
              </p:cNvPr>
              <p:cNvSpPr>
                <a:spLocks noChangeArrowheads="1"/>
              </p:cNvSpPr>
              <p:nvPr/>
            </p:nvSpPr>
            <p:spPr bwMode="auto">
              <a:xfrm>
                <a:off x="589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Rectangle 28">
                <a:extLst>
                  <a:ext uri="{FF2B5EF4-FFF2-40B4-BE49-F238E27FC236}">
                    <a16:creationId xmlns:a16="http://schemas.microsoft.com/office/drawing/2014/main" id="{90FC6519-690D-48F1-BC7E-323DD1C35612}"/>
                  </a:ext>
                </a:extLst>
              </p:cNvPr>
              <p:cNvSpPr>
                <a:spLocks noChangeArrowheads="1"/>
              </p:cNvSpPr>
              <p:nvPr/>
            </p:nvSpPr>
            <p:spPr bwMode="auto">
              <a:xfrm>
                <a:off x="586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Rectangle 29">
                <a:extLst>
                  <a:ext uri="{FF2B5EF4-FFF2-40B4-BE49-F238E27FC236}">
                    <a16:creationId xmlns:a16="http://schemas.microsoft.com/office/drawing/2014/main" id="{F88A7C94-EB30-472B-B722-6317F1A460F3}"/>
                  </a:ext>
                </a:extLst>
              </p:cNvPr>
              <p:cNvSpPr>
                <a:spLocks noChangeArrowheads="1"/>
              </p:cNvSpPr>
              <p:nvPr/>
            </p:nvSpPr>
            <p:spPr bwMode="auto">
              <a:xfrm>
                <a:off x="586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Rectangle 30">
                <a:extLst>
                  <a:ext uri="{FF2B5EF4-FFF2-40B4-BE49-F238E27FC236}">
                    <a16:creationId xmlns:a16="http://schemas.microsoft.com/office/drawing/2014/main" id="{57A7FB97-0AF8-44EE-8440-27510FED1CF6}"/>
                  </a:ext>
                </a:extLst>
              </p:cNvPr>
              <p:cNvSpPr>
                <a:spLocks noChangeArrowheads="1"/>
              </p:cNvSpPr>
              <p:nvPr/>
            </p:nvSpPr>
            <p:spPr bwMode="auto">
              <a:xfrm>
                <a:off x="586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31">
                <a:extLst>
                  <a:ext uri="{FF2B5EF4-FFF2-40B4-BE49-F238E27FC236}">
                    <a16:creationId xmlns:a16="http://schemas.microsoft.com/office/drawing/2014/main" id="{8721B9AB-B89A-4CC9-9C3C-D0F0E68CFDB6}"/>
                  </a:ext>
                </a:extLst>
              </p:cNvPr>
              <p:cNvSpPr>
                <a:spLocks noEditPoints="1"/>
              </p:cNvSpPr>
              <p:nvPr/>
            </p:nvSpPr>
            <p:spPr bwMode="auto">
              <a:xfrm>
                <a:off x="5780" y="1856"/>
                <a:ext cx="159" cy="140"/>
              </a:xfrm>
              <a:custGeom>
                <a:avLst/>
                <a:gdLst>
                  <a:gd name="T0" fmla="*/ 129 w 159"/>
                  <a:gd name="T1" fmla="*/ 0 h 140"/>
                  <a:gd name="T2" fmla="*/ 119 w 159"/>
                  <a:gd name="T3" fmla="*/ 0 h 140"/>
                  <a:gd name="T4" fmla="*/ 119 w 159"/>
                  <a:gd name="T5" fmla="*/ 9 h 140"/>
                  <a:gd name="T6" fmla="*/ 40 w 159"/>
                  <a:gd name="T7" fmla="*/ 9 h 140"/>
                  <a:gd name="T8" fmla="*/ 40 w 159"/>
                  <a:gd name="T9" fmla="*/ 0 h 140"/>
                  <a:gd name="T10" fmla="*/ 30 w 159"/>
                  <a:gd name="T11" fmla="*/ 0 h 140"/>
                  <a:gd name="T12" fmla="*/ 30 w 159"/>
                  <a:gd name="T13" fmla="*/ 9 h 140"/>
                  <a:gd name="T14" fmla="*/ 0 w 159"/>
                  <a:gd name="T15" fmla="*/ 9 h 140"/>
                  <a:gd name="T16" fmla="*/ 0 w 159"/>
                  <a:gd name="T17" fmla="*/ 140 h 140"/>
                  <a:gd name="T18" fmla="*/ 159 w 159"/>
                  <a:gd name="T19" fmla="*/ 140 h 140"/>
                  <a:gd name="T20" fmla="*/ 159 w 159"/>
                  <a:gd name="T21" fmla="*/ 9 h 140"/>
                  <a:gd name="T22" fmla="*/ 129 w 159"/>
                  <a:gd name="T23" fmla="*/ 9 h 140"/>
                  <a:gd name="T24" fmla="*/ 129 w 159"/>
                  <a:gd name="T25" fmla="*/ 0 h 140"/>
                  <a:gd name="T26" fmla="*/ 149 w 159"/>
                  <a:gd name="T27" fmla="*/ 131 h 140"/>
                  <a:gd name="T28" fmla="*/ 10 w 159"/>
                  <a:gd name="T29" fmla="*/ 131 h 140"/>
                  <a:gd name="T30" fmla="*/ 10 w 159"/>
                  <a:gd name="T31" fmla="*/ 47 h 140"/>
                  <a:gd name="T32" fmla="*/ 149 w 159"/>
                  <a:gd name="T33" fmla="*/ 47 h 140"/>
                  <a:gd name="T34" fmla="*/ 149 w 159"/>
                  <a:gd name="T35" fmla="*/ 131 h 140"/>
                  <a:gd name="T36" fmla="*/ 149 w 159"/>
                  <a:gd name="T37" fmla="*/ 18 h 140"/>
                  <a:gd name="T38" fmla="*/ 149 w 159"/>
                  <a:gd name="T39" fmla="*/ 37 h 140"/>
                  <a:gd name="T40" fmla="*/ 10 w 159"/>
                  <a:gd name="T41" fmla="*/ 37 h 140"/>
                  <a:gd name="T42" fmla="*/ 10 w 159"/>
                  <a:gd name="T43" fmla="*/ 18 h 140"/>
                  <a:gd name="T44" fmla="*/ 30 w 159"/>
                  <a:gd name="T45" fmla="*/ 18 h 140"/>
                  <a:gd name="T46" fmla="*/ 30 w 159"/>
                  <a:gd name="T47" fmla="*/ 28 h 140"/>
                  <a:gd name="T48" fmla="*/ 40 w 159"/>
                  <a:gd name="T49" fmla="*/ 28 h 140"/>
                  <a:gd name="T50" fmla="*/ 40 w 159"/>
                  <a:gd name="T51" fmla="*/ 18 h 140"/>
                  <a:gd name="T52" fmla="*/ 119 w 159"/>
                  <a:gd name="T53" fmla="*/ 18 h 140"/>
                  <a:gd name="T54" fmla="*/ 119 w 159"/>
                  <a:gd name="T55" fmla="*/ 28 h 140"/>
                  <a:gd name="T56" fmla="*/ 129 w 159"/>
                  <a:gd name="T57" fmla="*/ 28 h 140"/>
                  <a:gd name="T58" fmla="*/ 129 w 159"/>
                  <a:gd name="T59" fmla="*/ 18 h 140"/>
                  <a:gd name="T60" fmla="*/ 149 w 159"/>
                  <a:gd name="T61" fmla="*/ 1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9" h="140">
                    <a:moveTo>
                      <a:pt x="129" y="0"/>
                    </a:moveTo>
                    <a:lnTo>
                      <a:pt x="119" y="0"/>
                    </a:lnTo>
                    <a:lnTo>
                      <a:pt x="119" y="9"/>
                    </a:lnTo>
                    <a:lnTo>
                      <a:pt x="40" y="9"/>
                    </a:lnTo>
                    <a:lnTo>
                      <a:pt x="40" y="0"/>
                    </a:lnTo>
                    <a:lnTo>
                      <a:pt x="30" y="0"/>
                    </a:lnTo>
                    <a:lnTo>
                      <a:pt x="30" y="9"/>
                    </a:lnTo>
                    <a:lnTo>
                      <a:pt x="0" y="9"/>
                    </a:lnTo>
                    <a:lnTo>
                      <a:pt x="0" y="140"/>
                    </a:lnTo>
                    <a:lnTo>
                      <a:pt x="159" y="140"/>
                    </a:lnTo>
                    <a:lnTo>
                      <a:pt x="159" y="9"/>
                    </a:lnTo>
                    <a:lnTo>
                      <a:pt x="129" y="9"/>
                    </a:lnTo>
                    <a:lnTo>
                      <a:pt x="129" y="0"/>
                    </a:lnTo>
                    <a:close/>
                    <a:moveTo>
                      <a:pt x="149" y="131"/>
                    </a:moveTo>
                    <a:lnTo>
                      <a:pt x="10" y="131"/>
                    </a:lnTo>
                    <a:lnTo>
                      <a:pt x="10" y="47"/>
                    </a:lnTo>
                    <a:lnTo>
                      <a:pt x="149" y="47"/>
                    </a:lnTo>
                    <a:lnTo>
                      <a:pt x="149" y="131"/>
                    </a:lnTo>
                    <a:close/>
                    <a:moveTo>
                      <a:pt x="149" y="18"/>
                    </a:moveTo>
                    <a:lnTo>
                      <a:pt x="149" y="37"/>
                    </a:lnTo>
                    <a:lnTo>
                      <a:pt x="10" y="37"/>
                    </a:lnTo>
                    <a:lnTo>
                      <a:pt x="10" y="18"/>
                    </a:lnTo>
                    <a:lnTo>
                      <a:pt x="30" y="18"/>
                    </a:lnTo>
                    <a:lnTo>
                      <a:pt x="30" y="28"/>
                    </a:lnTo>
                    <a:lnTo>
                      <a:pt x="40" y="28"/>
                    </a:lnTo>
                    <a:lnTo>
                      <a:pt x="40" y="18"/>
                    </a:lnTo>
                    <a:lnTo>
                      <a:pt x="119" y="18"/>
                    </a:lnTo>
                    <a:lnTo>
                      <a:pt x="119" y="28"/>
                    </a:lnTo>
                    <a:lnTo>
                      <a:pt x="129" y="28"/>
                    </a:lnTo>
                    <a:lnTo>
                      <a:pt x="129" y="18"/>
                    </a:lnTo>
                    <a:lnTo>
                      <a:pt x="1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0" name="Freeform 35">
              <a:extLst>
                <a:ext uri="{FF2B5EF4-FFF2-40B4-BE49-F238E27FC236}">
                  <a16:creationId xmlns:a16="http://schemas.microsoft.com/office/drawing/2014/main" id="{35419E54-7C85-4608-A652-8603B8258AF3}"/>
                </a:ext>
              </a:extLst>
            </p:cNvPr>
            <p:cNvSpPr>
              <a:spLocks noEditPoints="1"/>
            </p:cNvSpPr>
            <p:nvPr/>
          </p:nvSpPr>
          <p:spPr bwMode="auto">
            <a:xfrm>
              <a:off x="9945079" y="2338352"/>
              <a:ext cx="252412" cy="179388"/>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39">
              <a:extLst>
                <a:ext uri="{FF2B5EF4-FFF2-40B4-BE49-F238E27FC236}">
                  <a16:creationId xmlns:a16="http://schemas.microsoft.com/office/drawing/2014/main" id="{479CD445-FFFF-4055-8FCD-C2AC9A0ED86A}"/>
                </a:ext>
              </a:extLst>
            </p:cNvPr>
            <p:cNvSpPr>
              <a:spLocks noEditPoints="1"/>
            </p:cNvSpPr>
            <p:nvPr/>
          </p:nvSpPr>
          <p:spPr bwMode="auto">
            <a:xfrm>
              <a:off x="10734675" y="3295651"/>
              <a:ext cx="249238" cy="269875"/>
            </a:xfrm>
            <a:custGeom>
              <a:avLst/>
              <a:gdLst>
                <a:gd name="T0" fmla="*/ 109 w 157"/>
                <a:gd name="T1" fmla="*/ 32 h 170"/>
                <a:gd name="T2" fmla="*/ 157 w 157"/>
                <a:gd name="T3" fmla="*/ 78 h 170"/>
                <a:gd name="T4" fmla="*/ 157 w 157"/>
                <a:gd name="T5" fmla="*/ 170 h 170"/>
                <a:gd name="T6" fmla="*/ 45 w 157"/>
                <a:gd name="T7" fmla="*/ 170 h 170"/>
                <a:gd name="T8" fmla="*/ 45 w 157"/>
                <a:gd name="T9" fmla="*/ 138 h 170"/>
                <a:gd name="T10" fmla="*/ 0 w 157"/>
                <a:gd name="T11" fmla="*/ 138 h 170"/>
                <a:gd name="T12" fmla="*/ 0 w 157"/>
                <a:gd name="T13" fmla="*/ 0 h 170"/>
                <a:gd name="T14" fmla="*/ 64 w 157"/>
                <a:gd name="T15" fmla="*/ 0 h 170"/>
                <a:gd name="T16" fmla="*/ 98 w 157"/>
                <a:gd name="T17" fmla="*/ 32 h 170"/>
                <a:gd name="T18" fmla="*/ 109 w 157"/>
                <a:gd name="T19" fmla="*/ 32 h 170"/>
                <a:gd name="T20" fmla="*/ 11 w 157"/>
                <a:gd name="T21" fmla="*/ 127 h 170"/>
                <a:gd name="T22" fmla="*/ 45 w 157"/>
                <a:gd name="T23" fmla="*/ 127 h 170"/>
                <a:gd name="T24" fmla="*/ 45 w 157"/>
                <a:gd name="T25" fmla="*/ 32 h 170"/>
                <a:gd name="T26" fmla="*/ 82 w 157"/>
                <a:gd name="T27" fmla="*/ 32 h 170"/>
                <a:gd name="T28" fmla="*/ 59 w 157"/>
                <a:gd name="T29" fmla="*/ 11 h 170"/>
                <a:gd name="T30" fmla="*/ 11 w 157"/>
                <a:gd name="T31" fmla="*/ 11 h 170"/>
                <a:gd name="T32" fmla="*/ 11 w 157"/>
                <a:gd name="T33" fmla="*/ 127 h 170"/>
                <a:gd name="T34" fmla="*/ 56 w 157"/>
                <a:gd name="T35" fmla="*/ 159 h 170"/>
                <a:gd name="T36" fmla="*/ 146 w 157"/>
                <a:gd name="T37" fmla="*/ 159 h 170"/>
                <a:gd name="T38" fmla="*/ 146 w 157"/>
                <a:gd name="T39" fmla="*/ 85 h 170"/>
                <a:gd name="T40" fmla="*/ 101 w 157"/>
                <a:gd name="T41" fmla="*/ 85 h 170"/>
                <a:gd name="T42" fmla="*/ 101 w 157"/>
                <a:gd name="T43" fmla="*/ 43 h 170"/>
                <a:gd name="T44" fmla="*/ 56 w 157"/>
                <a:gd name="T45" fmla="*/ 43 h 170"/>
                <a:gd name="T46" fmla="*/ 56 w 157"/>
                <a:gd name="T47" fmla="*/ 159 h 170"/>
                <a:gd name="T48" fmla="*/ 112 w 157"/>
                <a:gd name="T49" fmla="*/ 50 h 170"/>
                <a:gd name="T50" fmla="*/ 112 w 157"/>
                <a:gd name="T51" fmla="*/ 74 h 170"/>
                <a:gd name="T52" fmla="*/ 138 w 157"/>
                <a:gd name="T53" fmla="*/ 74 h 170"/>
                <a:gd name="T54" fmla="*/ 112 w 157"/>
                <a:gd name="T55" fmla="*/ 5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7" h="170">
                  <a:moveTo>
                    <a:pt x="109" y="32"/>
                  </a:moveTo>
                  <a:lnTo>
                    <a:pt x="157" y="78"/>
                  </a:lnTo>
                  <a:lnTo>
                    <a:pt x="157" y="170"/>
                  </a:lnTo>
                  <a:lnTo>
                    <a:pt x="45" y="170"/>
                  </a:lnTo>
                  <a:lnTo>
                    <a:pt x="45" y="138"/>
                  </a:lnTo>
                  <a:lnTo>
                    <a:pt x="0" y="138"/>
                  </a:lnTo>
                  <a:lnTo>
                    <a:pt x="0" y="0"/>
                  </a:lnTo>
                  <a:lnTo>
                    <a:pt x="64" y="0"/>
                  </a:lnTo>
                  <a:lnTo>
                    <a:pt x="98" y="32"/>
                  </a:lnTo>
                  <a:lnTo>
                    <a:pt x="109" y="32"/>
                  </a:lnTo>
                  <a:close/>
                  <a:moveTo>
                    <a:pt x="11" y="127"/>
                  </a:moveTo>
                  <a:lnTo>
                    <a:pt x="45" y="127"/>
                  </a:lnTo>
                  <a:lnTo>
                    <a:pt x="45" y="32"/>
                  </a:lnTo>
                  <a:lnTo>
                    <a:pt x="82" y="32"/>
                  </a:lnTo>
                  <a:lnTo>
                    <a:pt x="59" y="11"/>
                  </a:lnTo>
                  <a:lnTo>
                    <a:pt x="11" y="11"/>
                  </a:lnTo>
                  <a:lnTo>
                    <a:pt x="11" y="127"/>
                  </a:lnTo>
                  <a:close/>
                  <a:moveTo>
                    <a:pt x="56" y="159"/>
                  </a:moveTo>
                  <a:lnTo>
                    <a:pt x="146" y="159"/>
                  </a:lnTo>
                  <a:lnTo>
                    <a:pt x="146" y="85"/>
                  </a:lnTo>
                  <a:lnTo>
                    <a:pt x="101" y="85"/>
                  </a:lnTo>
                  <a:lnTo>
                    <a:pt x="101" y="43"/>
                  </a:lnTo>
                  <a:lnTo>
                    <a:pt x="56" y="43"/>
                  </a:lnTo>
                  <a:lnTo>
                    <a:pt x="56" y="159"/>
                  </a:lnTo>
                  <a:close/>
                  <a:moveTo>
                    <a:pt x="112" y="50"/>
                  </a:moveTo>
                  <a:lnTo>
                    <a:pt x="112" y="74"/>
                  </a:lnTo>
                  <a:lnTo>
                    <a:pt x="138" y="74"/>
                  </a:lnTo>
                  <a:lnTo>
                    <a:pt x="112" y="5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43">
              <a:extLst>
                <a:ext uri="{FF2B5EF4-FFF2-40B4-BE49-F238E27FC236}">
                  <a16:creationId xmlns:a16="http://schemas.microsoft.com/office/drawing/2014/main" id="{754DBB99-79D5-406E-A026-B9FF4A59A1FB}"/>
                </a:ext>
              </a:extLst>
            </p:cNvPr>
            <p:cNvSpPr>
              <a:spLocks noEditPoints="1"/>
            </p:cNvSpPr>
            <p:nvPr/>
          </p:nvSpPr>
          <p:spPr bwMode="auto">
            <a:xfrm>
              <a:off x="9971088" y="4049713"/>
              <a:ext cx="252413" cy="185738"/>
            </a:xfrm>
            <a:custGeom>
              <a:avLst/>
              <a:gdLst>
                <a:gd name="T0" fmla="*/ 139 w 159"/>
                <a:gd name="T1" fmla="*/ 51 h 117"/>
                <a:gd name="T2" fmla="*/ 139 w 159"/>
                <a:gd name="T3" fmla="*/ 0 h 117"/>
                <a:gd name="T4" fmla="*/ 20 w 159"/>
                <a:gd name="T5" fmla="*/ 0 h 117"/>
                <a:gd name="T6" fmla="*/ 20 w 159"/>
                <a:gd name="T7" fmla="*/ 51 h 117"/>
                <a:gd name="T8" fmla="*/ 0 w 159"/>
                <a:gd name="T9" fmla="*/ 70 h 117"/>
                <a:gd name="T10" fmla="*/ 0 w 159"/>
                <a:gd name="T11" fmla="*/ 117 h 117"/>
                <a:gd name="T12" fmla="*/ 159 w 159"/>
                <a:gd name="T13" fmla="*/ 117 h 117"/>
                <a:gd name="T14" fmla="*/ 159 w 159"/>
                <a:gd name="T15" fmla="*/ 70 h 117"/>
                <a:gd name="T16" fmla="*/ 139 w 159"/>
                <a:gd name="T17" fmla="*/ 51 h 117"/>
                <a:gd name="T18" fmla="*/ 130 w 159"/>
                <a:gd name="T19" fmla="*/ 9 h 117"/>
                <a:gd name="T20" fmla="*/ 80 w 159"/>
                <a:gd name="T21" fmla="*/ 32 h 117"/>
                <a:gd name="T22" fmla="*/ 30 w 159"/>
                <a:gd name="T23" fmla="*/ 9 h 117"/>
                <a:gd name="T24" fmla="*/ 130 w 159"/>
                <a:gd name="T25" fmla="*/ 9 h 117"/>
                <a:gd name="T26" fmla="*/ 80 w 159"/>
                <a:gd name="T27" fmla="*/ 43 h 117"/>
                <a:gd name="T28" fmla="*/ 129 w 159"/>
                <a:gd name="T29" fmla="*/ 19 h 117"/>
                <a:gd name="T30" fmla="*/ 129 w 159"/>
                <a:gd name="T31" fmla="*/ 66 h 117"/>
                <a:gd name="T32" fmla="*/ 30 w 159"/>
                <a:gd name="T33" fmla="*/ 66 h 117"/>
                <a:gd name="T34" fmla="*/ 30 w 159"/>
                <a:gd name="T35" fmla="*/ 19 h 117"/>
                <a:gd name="T36" fmla="*/ 80 w 159"/>
                <a:gd name="T37" fmla="*/ 43 h 117"/>
                <a:gd name="T38" fmla="*/ 149 w 159"/>
                <a:gd name="T39" fmla="*/ 108 h 117"/>
                <a:gd name="T40" fmla="*/ 10 w 159"/>
                <a:gd name="T41" fmla="*/ 108 h 117"/>
                <a:gd name="T42" fmla="*/ 10 w 159"/>
                <a:gd name="T43" fmla="*/ 75 h 117"/>
                <a:gd name="T44" fmla="*/ 149 w 159"/>
                <a:gd name="T45" fmla="*/ 75 h 117"/>
                <a:gd name="T46" fmla="*/ 149 w 159"/>
                <a:gd name="T47" fmla="*/ 10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9" h="117">
                  <a:moveTo>
                    <a:pt x="139" y="51"/>
                  </a:moveTo>
                  <a:lnTo>
                    <a:pt x="139" y="0"/>
                  </a:lnTo>
                  <a:lnTo>
                    <a:pt x="20" y="0"/>
                  </a:lnTo>
                  <a:lnTo>
                    <a:pt x="20" y="51"/>
                  </a:lnTo>
                  <a:lnTo>
                    <a:pt x="0" y="70"/>
                  </a:lnTo>
                  <a:lnTo>
                    <a:pt x="0" y="117"/>
                  </a:lnTo>
                  <a:lnTo>
                    <a:pt x="159" y="117"/>
                  </a:lnTo>
                  <a:lnTo>
                    <a:pt x="159" y="70"/>
                  </a:lnTo>
                  <a:lnTo>
                    <a:pt x="139" y="51"/>
                  </a:lnTo>
                  <a:close/>
                  <a:moveTo>
                    <a:pt x="130" y="9"/>
                  </a:moveTo>
                  <a:lnTo>
                    <a:pt x="80" y="32"/>
                  </a:lnTo>
                  <a:lnTo>
                    <a:pt x="30" y="9"/>
                  </a:lnTo>
                  <a:lnTo>
                    <a:pt x="130" y="9"/>
                  </a:lnTo>
                  <a:close/>
                  <a:moveTo>
                    <a:pt x="80" y="43"/>
                  </a:moveTo>
                  <a:lnTo>
                    <a:pt x="129" y="19"/>
                  </a:lnTo>
                  <a:lnTo>
                    <a:pt x="129" y="66"/>
                  </a:lnTo>
                  <a:lnTo>
                    <a:pt x="30" y="66"/>
                  </a:lnTo>
                  <a:lnTo>
                    <a:pt x="30" y="19"/>
                  </a:lnTo>
                  <a:lnTo>
                    <a:pt x="80" y="43"/>
                  </a:lnTo>
                  <a:close/>
                  <a:moveTo>
                    <a:pt x="149" y="108"/>
                  </a:moveTo>
                  <a:lnTo>
                    <a:pt x="10" y="108"/>
                  </a:lnTo>
                  <a:lnTo>
                    <a:pt x="10" y="75"/>
                  </a:lnTo>
                  <a:lnTo>
                    <a:pt x="149" y="75"/>
                  </a:lnTo>
                  <a:lnTo>
                    <a:pt x="149" y="10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47">
              <a:extLst>
                <a:ext uri="{FF2B5EF4-FFF2-40B4-BE49-F238E27FC236}">
                  <a16:creationId xmlns:a16="http://schemas.microsoft.com/office/drawing/2014/main" id="{4A0CD248-31AB-42B0-A44A-B83D491EED9B}"/>
                </a:ext>
              </a:extLst>
            </p:cNvPr>
            <p:cNvSpPr>
              <a:spLocks noEditPoints="1"/>
            </p:cNvSpPr>
            <p:nvPr/>
          </p:nvSpPr>
          <p:spPr bwMode="auto">
            <a:xfrm>
              <a:off x="11318299" y="4192882"/>
              <a:ext cx="153987" cy="136081"/>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51">
              <a:extLst>
                <a:ext uri="{FF2B5EF4-FFF2-40B4-BE49-F238E27FC236}">
                  <a16:creationId xmlns:a16="http://schemas.microsoft.com/office/drawing/2014/main" id="{CD776BC2-8922-4D6C-9631-6636FCB7579E}"/>
                </a:ext>
              </a:extLst>
            </p:cNvPr>
            <p:cNvSpPr>
              <a:spLocks noEditPoints="1"/>
            </p:cNvSpPr>
            <p:nvPr/>
          </p:nvSpPr>
          <p:spPr bwMode="auto">
            <a:xfrm>
              <a:off x="11172249" y="4317851"/>
              <a:ext cx="252412" cy="177800"/>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55">
              <a:extLst>
                <a:ext uri="{FF2B5EF4-FFF2-40B4-BE49-F238E27FC236}">
                  <a16:creationId xmlns:a16="http://schemas.microsoft.com/office/drawing/2014/main" id="{697204EA-AB60-4166-B6CC-137279276AAF}"/>
                </a:ext>
              </a:extLst>
            </p:cNvPr>
            <p:cNvSpPr>
              <a:spLocks noEditPoints="1"/>
            </p:cNvSpPr>
            <p:nvPr/>
          </p:nvSpPr>
          <p:spPr bwMode="auto">
            <a:xfrm>
              <a:off x="9383713" y="4897438"/>
              <a:ext cx="252413" cy="136525"/>
            </a:xfrm>
            <a:custGeom>
              <a:avLst/>
              <a:gdLst>
                <a:gd name="T0" fmla="*/ 185 w 512"/>
                <a:gd name="T1" fmla="*/ 174 h 288"/>
                <a:gd name="T2" fmla="*/ 215 w 512"/>
                <a:gd name="T3" fmla="*/ 194 h 288"/>
                <a:gd name="T4" fmla="*/ 237 w 512"/>
                <a:gd name="T5" fmla="*/ 221 h 288"/>
                <a:gd name="T6" fmla="*/ 251 w 512"/>
                <a:gd name="T7" fmla="*/ 253 h 288"/>
                <a:gd name="T8" fmla="*/ 256 w 512"/>
                <a:gd name="T9" fmla="*/ 288 h 288"/>
                <a:gd name="T10" fmla="*/ 224 w 512"/>
                <a:gd name="T11" fmla="*/ 288 h 288"/>
                <a:gd name="T12" fmla="*/ 217 w 512"/>
                <a:gd name="T13" fmla="*/ 251 h 288"/>
                <a:gd name="T14" fmla="*/ 196 w 512"/>
                <a:gd name="T15" fmla="*/ 221 h 288"/>
                <a:gd name="T16" fmla="*/ 166 w 512"/>
                <a:gd name="T17" fmla="*/ 200 h 288"/>
                <a:gd name="T18" fmla="*/ 128 w 512"/>
                <a:gd name="T19" fmla="*/ 192 h 288"/>
                <a:gd name="T20" fmla="*/ 91 w 512"/>
                <a:gd name="T21" fmla="*/ 200 h 288"/>
                <a:gd name="T22" fmla="*/ 61 w 512"/>
                <a:gd name="T23" fmla="*/ 221 h 288"/>
                <a:gd name="T24" fmla="*/ 40 w 512"/>
                <a:gd name="T25" fmla="*/ 251 h 288"/>
                <a:gd name="T26" fmla="*/ 32 w 512"/>
                <a:gd name="T27" fmla="*/ 288 h 288"/>
                <a:gd name="T28" fmla="*/ 0 w 512"/>
                <a:gd name="T29" fmla="*/ 288 h 288"/>
                <a:gd name="T30" fmla="*/ 5 w 512"/>
                <a:gd name="T31" fmla="*/ 253 h 288"/>
                <a:gd name="T32" fmla="*/ 20 w 512"/>
                <a:gd name="T33" fmla="*/ 221 h 288"/>
                <a:gd name="T34" fmla="*/ 42 w 512"/>
                <a:gd name="T35" fmla="*/ 194 h 288"/>
                <a:gd name="T36" fmla="*/ 71 w 512"/>
                <a:gd name="T37" fmla="*/ 174 h 288"/>
                <a:gd name="T38" fmla="*/ 43 w 512"/>
                <a:gd name="T39" fmla="*/ 140 h 288"/>
                <a:gd name="T40" fmla="*/ 32 w 512"/>
                <a:gd name="T41" fmla="*/ 96 h 288"/>
                <a:gd name="T42" fmla="*/ 40 w 512"/>
                <a:gd name="T43" fmla="*/ 59 h 288"/>
                <a:gd name="T44" fmla="*/ 61 w 512"/>
                <a:gd name="T45" fmla="*/ 29 h 288"/>
                <a:gd name="T46" fmla="*/ 91 w 512"/>
                <a:gd name="T47" fmla="*/ 8 h 288"/>
                <a:gd name="T48" fmla="*/ 128 w 512"/>
                <a:gd name="T49" fmla="*/ 0 h 288"/>
                <a:gd name="T50" fmla="*/ 166 w 512"/>
                <a:gd name="T51" fmla="*/ 8 h 288"/>
                <a:gd name="T52" fmla="*/ 196 w 512"/>
                <a:gd name="T53" fmla="*/ 29 h 288"/>
                <a:gd name="T54" fmla="*/ 217 w 512"/>
                <a:gd name="T55" fmla="*/ 59 h 288"/>
                <a:gd name="T56" fmla="*/ 224 w 512"/>
                <a:gd name="T57" fmla="*/ 96 h 288"/>
                <a:gd name="T58" fmla="*/ 214 w 512"/>
                <a:gd name="T59" fmla="*/ 140 h 288"/>
                <a:gd name="T60" fmla="*/ 185 w 512"/>
                <a:gd name="T61" fmla="*/ 174 h 288"/>
                <a:gd name="T62" fmla="*/ 64 w 512"/>
                <a:gd name="T63" fmla="*/ 96 h 288"/>
                <a:gd name="T64" fmla="*/ 70 w 512"/>
                <a:gd name="T65" fmla="*/ 121 h 288"/>
                <a:gd name="T66" fmla="*/ 83 w 512"/>
                <a:gd name="T67" fmla="*/ 142 h 288"/>
                <a:gd name="T68" fmla="*/ 104 w 512"/>
                <a:gd name="T69" fmla="*/ 155 h 288"/>
                <a:gd name="T70" fmla="*/ 128 w 512"/>
                <a:gd name="T71" fmla="*/ 160 h 288"/>
                <a:gd name="T72" fmla="*/ 153 w 512"/>
                <a:gd name="T73" fmla="*/ 155 h 288"/>
                <a:gd name="T74" fmla="*/ 174 w 512"/>
                <a:gd name="T75" fmla="*/ 142 h 288"/>
                <a:gd name="T76" fmla="*/ 187 w 512"/>
                <a:gd name="T77" fmla="*/ 121 h 288"/>
                <a:gd name="T78" fmla="*/ 192 w 512"/>
                <a:gd name="T79" fmla="*/ 96 h 288"/>
                <a:gd name="T80" fmla="*/ 187 w 512"/>
                <a:gd name="T81" fmla="*/ 72 h 288"/>
                <a:gd name="T82" fmla="*/ 174 w 512"/>
                <a:gd name="T83" fmla="*/ 51 h 288"/>
                <a:gd name="T84" fmla="*/ 153 w 512"/>
                <a:gd name="T85" fmla="*/ 38 h 288"/>
                <a:gd name="T86" fmla="*/ 128 w 512"/>
                <a:gd name="T87" fmla="*/ 32 h 288"/>
                <a:gd name="T88" fmla="*/ 104 w 512"/>
                <a:gd name="T89" fmla="*/ 38 h 288"/>
                <a:gd name="T90" fmla="*/ 83 w 512"/>
                <a:gd name="T91" fmla="*/ 51 h 288"/>
                <a:gd name="T92" fmla="*/ 70 w 512"/>
                <a:gd name="T93" fmla="*/ 72 h 288"/>
                <a:gd name="T94" fmla="*/ 64 w 512"/>
                <a:gd name="T95" fmla="*/ 96 h 288"/>
                <a:gd name="T96" fmla="*/ 512 w 512"/>
                <a:gd name="T97" fmla="*/ 0 h 288"/>
                <a:gd name="T98" fmla="*/ 512 w 512"/>
                <a:gd name="T99" fmla="*/ 32 h 288"/>
                <a:gd name="T100" fmla="*/ 288 w 512"/>
                <a:gd name="T101" fmla="*/ 32 h 288"/>
                <a:gd name="T102" fmla="*/ 288 w 512"/>
                <a:gd name="T103" fmla="*/ 0 h 288"/>
                <a:gd name="T104" fmla="*/ 512 w 512"/>
                <a:gd name="T105" fmla="*/ 0 h 288"/>
                <a:gd name="T106" fmla="*/ 288 w 512"/>
                <a:gd name="T107" fmla="*/ 128 h 288"/>
                <a:gd name="T108" fmla="*/ 512 w 512"/>
                <a:gd name="T109" fmla="*/ 128 h 288"/>
                <a:gd name="T110" fmla="*/ 512 w 512"/>
                <a:gd name="T111" fmla="*/ 160 h 288"/>
                <a:gd name="T112" fmla="*/ 288 w 512"/>
                <a:gd name="T113" fmla="*/ 160 h 288"/>
                <a:gd name="T114" fmla="*/ 288 w 512"/>
                <a:gd name="T115" fmla="*/ 128 h 288"/>
                <a:gd name="T116" fmla="*/ 288 w 512"/>
                <a:gd name="T117" fmla="*/ 256 h 288"/>
                <a:gd name="T118" fmla="*/ 512 w 512"/>
                <a:gd name="T119" fmla="*/ 256 h 288"/>
                <a:gd name="T120" fmla="*/ 512 w 512"/>
                <a:gd name="T121" fmla="*/ 288 h 288"/>
                <a:gd name="T122" fmla="*/ 288 w 512"/>
                <a:gd name="T123" fmla="*/ 288 h 288"/>
                <a:gd name="T124" fmla="*/ 288 w 512"/>
                <a:gd name="T125" fmla="*/ 2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288">
                  <a:moveTo>
                    <a:pt x="185" y="174"/>
                  </a:moveTo>
                  <a:cubicBezTo>
                    <a:pt x="196" y="179"/>
                    <a:pt x="206" y="186"/>
                    <a:pt x="215" y="194"/>
                  </a:cubicBezTo>
                  <a:cubicBezTo>
                    <a:pt x="224" y="202"/>
                    <a:pt x="231" y="211"/>
                    <a:pt x="237" y="221"/>
                  </a:cubicBezTo>
                  <a:cubicBezTo>
                    <a:pt x="243" y="231"/>
                    <a:pt x="248" y="242"/>
                    <a:pt x="251" y="253"/>
                  </a:cubicBezTo>
                  <a:cubicBezTo>
                    <a:pt x="255" y="265"/>
                    <a:pt x="256" y="276"/>
                    <a:pt x="256" y="288"/>
                  </a:cubicBezTo>
                  <a:lnTo>
                    <a:pt x="224" y="288"/>
                  </a:lnTo>
                  <a:cubicBezTo>
                    <a:pt x="224" y="275"/>
                    <a:pt x="222" y="263"/>
                    <a:pt x="217" y="251"/>
                  </a:cubicBezTo>
                  <a:cubicBezTo>
                    <a:pt x="212" y="240"/>
                    <a:pt x="205" y="229"/>
                    <a:pt x="196" y="221"/>
                  </a:cubicBezTo>
                  <a:cubicBezTo>
                    <a:pt x="188" y="212"/>
                    <a:pt x="177" y="205"/>
                    <a:pt x="166" y="200"/>
                  </a:cubicBezTo>
                  <a:cubicBezTo>
                    <a:pt x="154" y="195"/>
                    <a:pt x="142" y="192"/>
                    <a:pt x="128" y="192"/>
                  </a:cubicBezTo>
                  <a:cubicBezTo>
                    <a:pt x="115" y="192"/>
                    <a:pt x="103" y="195"/>
                    <a:pt x="91" y="200"/>
                  </a:cubicBezTo>
                  <a:cubicBezTo>
                    <a:pt x="80" y="205"/>
                    <a:pt x="69" y="212"/>
                    <a:pt x="61" y="221"/>
                  </a:cubicBezTo>
                  <a:cubicBezTo>
                    <a:pt x="52" y="229"/>
                    <a:pt x="45" y="240"/>
                    <a:pt x="40" y="251"/>
                  </a:cubicBezTo>
                  <a:cubicBezTo>
                    <a:pt x="35" y="263"/>
                    <a:pt x="32" y="275"/>
                    <a:pt x="32" y="288"/>
                  </a:cubicBezTo>
                  <a:lnTo>
                    <a:pt x="0" y="288"/>
                  </a:lnTo>
                  <a:cubicBezTo>
                    <a:pt x="0" y="276"/>
                    <a:pt x="2" y="265"/>
                    <a:pt x="5" y="253"/>
                  </a:cubicBezTo>
                  <a:cubicBezTo>
                    <a:pt x="9" y="242"/>
                    <a:pt x="14" y="231"/>
                    <a:pt x="20" y="221"/>
                  </a:cubicBezTo>
                  <a:cubicBezTo>
                    <a:pt x="26" y="211"/>
                    <a:pt x="33" y="202"/>
                    <a:pt x="42" y="194"/>
                  </a:cubicBezTo>
                  <a:cubicBezTo>
                    <a:pt x="51" y="186"/>
                    <a:pt x="61" y="179"/>
                    <a:pt x="71" y="174"/>
                  </a:cubicBezTo>
                  <a:cubicBezTo>
                    <a:pt x="59" y="165"/>
                    <a:pt x="50" y="153"/>
                    <a:pt x="43" y="140"/>
                  </a:cubicBezTo>
                  <a:cubicBezTo>
                    <a:pt x="36" y="126"/>
                    <a:pt x="32" y="112"/>
                    <a:pt x="32" y="96"/>
                  </a:cubicBezTo>
                  <a:cubicBezTo>
                    <a:pt x="32" y="83"/>
                    <a:pt x="35" y="71"/>
                    <a:pt x="40" y="59"/>
                  </a:cubicBezTo>
                  <a:cubicBezTo>
                    <a:pt x="45" y="48"/>
                    <a:pt x="52" y="37"/>
                    <a:pt x="61" y="29"/>
                  </a:cubicBezTo>
                  <a:cubicBezTo>
                    <a:pt x="69" y="20"/>
                    <a:pt x="80" y="13"/>
                    <a:pt x="91" y="8"/>
                  </a:cubicBezTo>
                  <a:cubicBezTo>
                    <a:pt x="103" y="3"/>
                    <a:pt x="115" y="0"/>
                    <a:pt x="128" y="0"/>
                  </a:cubicBezTo>
                  <a:cubicBezTo>
                    <a:pt x="142" y="0"/>
                    <a:pt x="154" y="3"/>
                    <a:pt x="166" y="8"/>
                  </a:cubicBezTo>
                  <a:cubicBezTo>
                    <a:pt x="177" y="13"/>
                    <a:pt x="188" y="20"/>
                    <a:pt x="196" y="29"/>
                  </a:cubicBezTo>
                  <a:cubicBezTo>
                    <a:pt x="205" y="37"/>
                    <a:pt x="212" y="48"/>
                    <a:pt x="217" y="59"/>
                  </a:cubicBezTo>
                  <a:cubicBezTo>
                    <a:pt x="222" y="71"/>
                    <a:pt x="224" y="83"/>
                    <a:pt x="224" y="96"/>
                  </a:cubicBezTo>
                  <a:cubicBezTo>
                    <a:pt x="224" y="112"/>
                    <a:pt x="221" y="126"/>
                    <a:pt x="214" y="140"/>
                  </a:cubicBezTo>
                  <a:cubicBezTo>
                    <a:pt x="207" y="153"/>
                    <a:pt x="198" y="165"/>
                    <a:pt x="185" y="174"/>
                  </a:cubicBezTo>
                  <a:close/>
                  <a:moveTo>
                    <a:pt x="64" y="96"/>
                  </a:moveTo>
                  <a:cubicBezTo>
                    <a:pt x="64" y="105"/>
                    <a:pt x="66" y="114"/>
                    <a:pt x="70" y="121"/>
                  </a:cubicBezTo>
                  <a:cubicBezTo>
                    <a:pt x="73" y="129"/>
                    <a:pt x="78" y="136"/>
                    <a:pt x="83" y="142"/>
                  </a:cubicBezTo>
                  <a:cubicBezTo>
                    <a:pt x="89" y="147"/>
                    <a:pt x="96" y="152"/>
                    <a:pt x="104" y="155"/>
                  </a:cubicBezTo>
                  <a:cubicBezTo>
                    <a:pt x="111" y="159"/>
                    <a:pt x="120" y="160"/>
                    <a:pt x="128" y="160"/>
                  </a:cubicBezTo>
                  <a:cubicBezTo>
                    <a:pt x="137" y="160"/>
                    <a:pt x="145" y="159"/>
                    <a:pt x="153" y="155"/>
                  </a:cubicBezTo>
                  <a:cubicBezTo>
                    <a:pt x="161" y="152"/>
                    <a:pt x="168" y="147"/>
                    <a:pt x="174" y="142"/>
                  </a:cubicBezTo>
                  <a:cubicBezTo>
                    <a:pt x="179" y="136"/>
                    <a:pt x="184" y="129"/>
                    <a:pt x="187" y="121"/>
                  </a:cubicBezTo>
                  <a:cubicBezTo>
                    <a:pt x="191" y="114"/>
                    <a:pt x="192" y="105"/>
                    <a:pt x="192" y="96"/>
                  </a:cubicBezTo>
                  <a:cubicBezTo>
                    <a:pt x="192" y="88"/>
                    <a:pt x="191" y="80"/>
                    <a:pt x="187" y="72"/>
                  </a:cubicBezTo>
                  <a:cubicBezTo>
                    <a:pt x="184" y="64"/>
                    <a:pt x="179" y="57"/>
                    <a:pt x="174" y="51"/>
                  </a:cubicBezTo>
                  <a:cubicBezTo>
                    <a:pt x="168" y="46"/>
                    <a:pt x="161" y="41"/>
                    <a:pt x="153" y="38"/>
                  </a:cubicBezTo>
                  <a:cubicBezTo>
                    <a:pt x="145" y="34"/>
                    <a:pt x="137" y="32"/>
                    <a:pt x="128" y="32"/>
                  </a:cubicBezTo>
                  <a:cubicBezTo>
                    <a:pt x="120" y="32"/>
                    <a:pt x="111" y="34"/>
                    <a:pt x="104" y="38"/>
                  </a:cubicBezTo>
                  <a:cubicBezTo>
                    <a:pt x="96" y="41"/>
                    <a:pt x="89" y="46"/>
                    <a:pt x="83" y="51"/>
                  </a:cubicBezTo>
                  <a:cubicBezTo>
                    <a:pt x="78" y="57"/>
                    <a:pt x="73" y="64"/>
                    <a:pt x="70" y="72"/>
                  </a:cubicBezTo>
                  <a:cubicBezTo>
                    <a:pt x="66" y="80"/>
                    <a:pt x="64" y="88"/>
                    <a:pt x="64" y="96"/>
                  </a:cubicBezTo>
                  <a:close/>
                  <a:moveTo>
                    <a:pt x="512" y="0"/>
                  </a:moveTo>
                  <a:lnTo>
                    <a:pt x="512" y="32"/>
                  </a:lnTo>
                  <a:lnTo>
                    <a:pt x="288" y="32"/>
                  </a:lnTo>
                  <a:lnTo>
                    <a:pt x="288" y="0"/>
                  </a:lnTo>
                  <a:lnTo>
                    <a:pt x="512" y="0"/>
                  </a:lnTo>
                  <a:close/>
                  <a:moveTo>
                    <a:pt x="288" y="128"/>
                  </a:moveTo>
                  <a:lnTo>
                    <a:pt x="512" y="128"/>
                  </a:lnTo>
                  <a:lnTo>
                    <a:pt x="512" y="160"/>
                  </a:lnTo>
                  <a:lnTo>
                    <a:pt x="288" y="160"/>
                  </a:lnTo>
                  <a:lnTo>
                    <a:pt x="288" y="128"/>
                  </a:lnTo>
                  <a:close/>
                  <a:moveTo>
                    <a:pt x="288" y="256"/>
                  </a:moveTo>
                  <a:lnTo>
                    <a:pt x="512" y="256"/>
                  </a:lnTo>
                  <a:lnTo>
                    <a:pt x="512" y="288"/>
                  </a:lnTo>
                  <a:lnTo>
                    <a:pt x="288" y="288"/>
                  </a:lnTo>
                  <a:lnTo>
                    <a:pt x="288"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59">
              <a:extLst>
                <a:ext uri="{FF2B5EF4-FFF2-40B4-BE49-F238E27FC236}">
                  <a16:creationId xmlns:a16="http://schemas.microsoft.com/office/drawing/2014/main" id="{6D7030DA-F8F1-4E2A-A209-61D51FB75E4B}"/>
                </a:ext>
              </a:extLst>
            </p:cNvPr>
            <p:cNvSpPr>
              <a:spLocks noEditPoints="1"/>
            </p:cNvSpPr>
            <p:nvPr/>
          </p:nvSpPr>
          <p:spPr bwMode="auto">
            <a:xfrm>
              <a:off x="8093075" y="4203700"/>
              <a:ext cx="249238" cy="236537"/>
            </a:xfrm>
            <a:custGeom>
              <a:avLst/>
              <a:gdLst>
                <a:gd name="T0" fmla="*/ 448 w 448"/>
                <a:gd name="T1" fmla="*/ 0 h 448"/>
                <a:gd name="T2" fmla="*/ 448 w 448"/>
                <a:gd name="T3" fmla="*/ 448 h 448"/>
                <a:gd name="T4" fmla="*/ 352 w 448"/>
                <a:gd name="T5" fmla="*/ 448 h 448"/>
                <a:gd name="T6" fmla="*/ 343 w 448"/>
                <a:gd name="T7" fmla="*/ 398 h 448"/>
                <a:gd name="T8" fmla="*/ 316 w 448"/>
                <a:gd name="T9" fmla="*/ 357 h 448"/>
                <a:gd name="T10" fmla="*/ 275 w 448"/>
                <a:gd name="T11" fmla="*/ 330 h 448"/>
                <a:gd name="T12" fmla="*/ 224 w 448"/>
                <a:gd name="T13" fmla="*/ 320 h 448"/>
                <a:gd name="T14" fmla="*/ 174 w 448"/>
                <a:gd name="T15" fmla="*/ 330 h 448"/>
                <a:gd name="T16" fmla="*/ 134 w 448"/>
                <a:gd name="T17" fmla="*/ 358 h 448"/>
                <a:gd name="T18" fmla="*/ 106 w 448"/>
                <a:gd name="T19" fmla="*/ 398 h 448"/>
                <a:gd name="T20" fmla="*/ 96 w 448"/>
                <a:gd name="T21" fmla="*/ 448 h 448"/>
                <a:gd name="T22" fmla="*/ 0 w 448"/>
                <a:gd name="T23" fmla="*/ 448 h 448"/>
                <a:gd name="T24" fmla="*/ 0 w 448"/>
                <a:gd name="T25" fmla="*/ 0 h 448"/>
                <a:gd name="T26" fmla="*/ 448 w 448"/>
                <a:gd name="T27" fmla="*/ 0 h 448"/>
                <a:gd name="T28" fmla="*/ 416 w 448"/>
                <a:gd name="T29" fmla="*/ 32 h 448"/>
                <a:gd name="T30" fmla="*/ 32 w 448"/>
                <a:gd name="T31" fmla="*/ 32 h 448"/>
                <a:gd name="T32" fmla="*/ 32 w 448"/>
                <a:gd name="T33" fmla="*/ 416 h 448"/>
                <a:gd name="T34" fmla="*/ 67 w 448"/>
                <a:gd name="T35" fmla="*/ 416 h 448"/>
                <a:gd name="T36" fmla="*/ 79 w 448"/>
                <a:gd name="T37" fmla="*/ 380 h 448"/>
                <a:gd name="T38" fmla="*/ 99 w 448"/>
                <a:gd name="T39" fmla="*/ 348 h 448"/>
                <a:gd name="T40" fmla="*/ 126 w 448"/>
                <a:gd name="T41" fmla="*/ 322 h 448"/>
                <a:gd name="T42" fmla="*/ 159 w 448"/>
                <a:gd name="T43" fmla="*/ 302 h 448"/>
                <a:gd name="T44" fmla="*/ 133 w 448"/>
                <a:gd name="T45" fmla="*/ 282 h 448"/>
                <a:gd name="T46" fmla="*/ 113 w 448"/>
                <a:gd name="T47" fmla="*/ 256 h 448"/>
                <a:gd name="T48" fmla="*/ 101 w 448"/>
                <a:gd name="T49" fmla="*/ 225 h 448"/>
                <a:gd name="T50" fmla="*/ 96 w 448"/>
                <a:gd name="T51" fmla="*/ 192 h 448"/>
                <a:gd name="T52" fmla="*/ 106 w 448"/>
                <a:gd name="T53" fmla="*/ 143 h 448"/>
                <a:gd name="T54" fmla="*/ 134 w 448"/>
                <a:gd name="T55" fmla="*/ 102 h 448"/>
                <a:gd name="T56" fmla="*/ 175 w 448"/>
                <a:gd name="T57" fmla="*/ 74 h 448"/>
                <a:gd name="T58" fmla="*/ 224 w 448"/>
                <a:gd name="T59" fmla="*/ 64 h 448"/>
                <a:gd name="T60" fmla="*/ 274 w 448"/>
                <a:gd name="T61" fmla="*/ 74 h 448"/>
                <a:gd name="T62" fmla="*/ 315 w 448"/>
                <a:gd name="T63" fmla="*/ 102 h 448"/>
                <a:gd name="T64" fmla="*/ 342 w 448"/>
                <a:gd name="T65" fmla="*/ 143 h 448"/>
                <a:gd name="T66" fmla="*/ 352 w 448"/>
                <a:gd name="T67" fmla="*/ 192 h 448"/>
                <a:gd name="T68" fmla="*/ 348 w 448"/>
                <a:gd name="T69" fmla="*/ 225 h 448"/>
                <a:gd name="T70" fmla="*/ 336 w 448"/>
                <a:gd name="T71" fmla="*/ 255 h 448"/>
                <a:gd name="T72" fmla="*/ 316 w 448"/>
                <a:gd name="T73" fmla="*/ 281 h 448"/>
                <a:gd name="T74" fmla="*/ 291 w 448"/>
                <a:gd name="T75" fmla="*/ 302 h 448"/>
                <a:gd name="T76" fmla="*/ 323 w 448"/>
                <a:gd name="T77" fmla="*/ 322 h 448"/>
                <a:gd name="T78" fmla="*/ 350 w 448"/>
                <a:gd name="T79" fmla="*/ 348 h 448"/>
                <a:gd name="T80" fmla="*/ 370 w 448"/>
                <a:gd name="T81" fmla="*/ 380 h 448"/>
                <a:gd name="T82" fmla="*/ 381 w 448"/>
                <a:gd name="T83" fmla="*/ 416 h 448"/>
                <a:gd name="T84" fmla="*/ 416 w 448"/>
                <a:gd name="T85" fmla="*/ 416 h 448"/>
                <a:gd name="T86" fmla="*/ 416 w 448"/>
                <a:gd name="T87" fmla="*/ 32 h 448"/>
                <a:gd name="T88" fmla="*/ 224 w 448"/>
                <a:gd name="T89" fmla="*/ 288 h 448"/>
                <a:gd name="T90" fmla="*/ 262 w 448"/>
                <a:gd name="T91" fmla="*/ 281 h 448"/>
                <a:gd name="T92" fmla="*/ 292 w 448"/>
                <a:gd name="T93" fmla="*/ 260 h 448"/>
                <a:gd name="T94" fmla="*/ 313 w 448"/>
                <a:gd name="T95" fmla="*/ 230 h 448"/>
                <a:gd name="T96" fmla="*/ 320 w 448"/>
                <a:gd name="T97" fmla="*/ 192 h 448"/>
                <a:gd name="T98" fmla="*/ 313 w 448"/>
                <a:gd name="T99" fmla="*/ 155 h 448"/>
                <a:gd name="T100" fmla="*/ 292 w 448"/>
                <a:gd name="T101" fmla="*/ 125 h 448"/>
                <a:gd name="T102" fmla="*/ 262 w 448"/>
                <a:gd name="T103" fmla="*/ 104 h 448"/>
                <a:gd name="T104" fmla="*/ 224 w 448"/>
                <a:gd name="T105" fmla="*/ 96 h 448"/>
                <a:gd name="T106" fmla="*/ 187 w 448"/>
                <a:gd name="T107" fmla="*/ 104 h 448"/>
                <a:gd name="T108" fmla="*/ 157 w 448"/>
                <a:gd name="T109" fmla="*/ 125 h 448"/>
                <a:gd name="T110" fmla="*/ 136 w 448"/>
                <a:gd name="T111" fmla="*/ 155 h 448"/>
                <a:gd name="T112" fmla="*/ 128 w 448"/>
                <a:gd name="T113" fmla="*/ 192 h 448"/>
                <a:gd name="T114" fmla="*/ 136 w 448"/>
                <a:gd name="T115" fmla="*/ 230 h 448"/>
                <a:gd name="T116" fmla="*/ 157 w 448"/>
                <a:gd name="T117" fmla="*/ 260 h 448"/>
                <a:gd name="T118" fmla="*/ 187 w 448"/>
                <a:gd name="T119" fmla="*/ 281 h 448"/>
                <a:gd name="T120" fmla="*/ 224 w 448"/>
                <a:gd name="T121" fmla="*/ 28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 h="448">
                  <a:moveTo>
                    <a:pt x="448" y="0"/>
                  </a:moveTo>
                  <a:lnTo>
                    <a:pt x="448" y="448"/>
                  </a:lnTo>
                  <a:lnTo>
                    <a:pt x="352" y="448"/>
                  </a:lnTo>
                  <a:cubicBezTo>
                    <a:pt x="352" y="430"/>
                    <a:pt x="349" y="413"/>
                    <a:pt x="343" y="398"/>
                  </a:cubicBezTo>
                  <a:cubicBezTo>
                    <a:pt x="336" y="382"/>
                    <a:pt x="327" y="369"/>
                    <a:pt x="316" y="357"/>
                  </a:cubicBezTo>
                  <a:cubicBezTo>
                    <a:pt x="304" y="346"/>
                    <a:pt x="291" y="337"/>
                    <a:pt x="275" y="330"/>
                  </a:cubicBezTo>
                  <a:cubicBezTo>
                    <a:pt x="260" y="324"/>
                    <a:pt x="243" y="320"/>
                    <a:pt x="224" y="320"/>
                  </a:cubicBezTo>
                  <a:cubicBezTo>
                    <a:pt x="207" y="320"/>
                    <a:pt x="190" y="324"/>
                    <a:pt x="174" y="330"/>
                  </a:cubicBezTo>
                  <a:cubicBezTo>
                    <a:pt x="159" y="337"/>
                    <a:pt x="145" y="346"/>
                    <a:pt x="134" y="358"/>
                  </a:cubicBezTo>
                  <a:cubicBezTo>
                    <a:pt x="122" y="369"/>
                    <a:pt x="113" y="383"/>
                    <a:pt x="106" y="398"/>
                  </a:cubicBezTo>
                  <a:cubicBezTo>
                    <a:pt x="100" y="414"/>
                    <a:pt x="96" y="431"/>
                    <a:pt x="96" y="448"/>
                  </a:cubicBezTo>
                  <a:lnTo>
                    <a:pt x="0" y="448"/>
                  </a:lnTo>
                  <a:lnTo>
                    <a:pt x="0" y="0"/>
                  </a:lnTo>
                  <a:lnTo>
                    <a:pt x="448" y="0"/>
                  </a:lnTo>
                  <a:close/>
                  <a:moveTo>
                    <a:pt x="416" y="32"/>
                  </a:moveTo>
                  <a:lnTo>
                    <a:pt x="32" y="32"/>
                  </a:lnTo>
                  <a:lnTo>
                    <a:pt x="32" y="416"/>
                  </a:lnTo>
                  <a:lnTo>
                    <a:pt x="67" y="416"/>
                  </a:lnTo>
                  <a:cubicBezTo>
                    <a:pt x="70" y="404"/>
                    <a:pt x="74" y="392"/>
                    <a:pt x="79" y="380"/>
                  </a:cubicBezTo>
                  <a:cubicBezTo>
                    <a:pt x="85" y="369"/>
                    <a:pt x="91" y="358"/>
                    <a:pt x="99" y="348"/>
                  </a:cubicBezTo>
                  <a:cubicBezTo>
                    <a:pt x="107" y="338"/>
                    <a:pt x="116" y="330"/>
                    <a:pt x="126" y="322"/>
                  </a:cubicBezTo>
                  <a:cubicBezTo>
                    <a:pt x="136" y="314"/>
                    <a:pt x="147" y="307"/>
                    <a:pt x="159" y="302"/>
                  </a:cubicBezTo>
                  <a:cubicBezTo>
                    <a:pt x="149" y="297"/>
                    <a:pt x="140" y="290"/>
                    <a:pt x="133" y="282"/>
                  </a:cubicBezTo>
                  <a:cubicBezTo>
                    <a:pt x="125" y="274"/>
                    <a:pt x="119" y="265"/>
                    <a:pt x="113" y="256"/>
                  </a:cubicBezTo>
                  <a:cubicBezTo>
                    <a:pt x="108" y="246"/>
                    <a:pt x="104" y="236"/>
                    <a:pt x="101" y="225"/>
                  </a:cubicBezTo>
                  <a:cubicBezTo>
                    <a:pt x="98" y="215"/>
                    <a:pt x="96" y="204"/>
                    <a:pt x="96" y="192"/>
                  </a:cubicBezTo>
                  <a:cubicBezTo>
                    <a:pt x="96" y="175"/>
                    <a:pt x="100" y="158"/>
                    <a:pt x="106" y="143"/>
                  </a:cubicBezTo>
                  <a:cubicBezTo>
                    <a:pt x="113" y="127"/>
                    <a:pt x="122" y="113"/>
                    <a:pt x="134" y="102"/>
                  </a:cubicBezTo>
                  <a:cubicBezTo>
                    <a:pt x="145" y="90"/>
                    <a:pt x="159" y="81"/>
                    <a:pt x="175" y="74"/>
                  </a:cubicBezTo>
                  <a:cubicBezTo>
                    <a:pt x="190" y="68"/>
                    <a:pt x="207" y="64"/>
                    <a:pt x="224" y="64"/>
                  </a:cubicBezTo>
                  <a:cubicBezTo>
                    <a:pt x="242" y="64"/>
                    <a:pt x="259" y="68"/>
                    <a:pt x="274" y="74"/>
                  </a:cubicBezTo>
                  <a:cubicBezTo>
                    <a:pt x="290" y="81"/>
                    <a:pt x="304" y="90"/>
                    <a:pt x="315" y="102"/>
                  </a:cubicBezTo>
                  <a:cubicBezTo>
                    <a:pt x="327" y="113"/>
                    <a:pt x="336" y="127"/>
                    <a:pt x="342" y="143"/>
                  </a:cubicBezTo>
                  <a:cubicBezTo>
                    <a:pt x="349" y="158"/>
                    <a:pt x="352" y="175"/>
                    <a:pt x="352" y="192"/>
                  </a:cubicBezTo>
                  <a:cubicBezTo>
                    <a:pt x="352" y="204"/>
                    <a:pt x="351" y="215"/>
                    <a:pt x="348" y="225"/>
                  </a:cubicBezTo>
                  <a:cubicBezTo>
                    <a:pt x="345" y="236"/>
                    <a:pt x="341" y="246"/>
                    <a:pt x="336" y="255"/>
                  </a:cubicBezTo>
                  <a:cubicBezTo>
                    <a:pt x="331" y="265"/>
                    <a:pt x="324" y="273"/>
                    <a:pt x="316" y="281"/>
                  </a:cubicBezTo>
                  <a:cubicBezTo>
                    <a:pt x="309" y="289"/>
                    <a:pt x="300" y="296"/>
                    <a:pt x="291" y="302"/>
                  </a:cubicBezTo>
                  <a:cubicBezTo>
                    <a:pt x="303" y="307"/>
                    <a:pt x="313" y="314"/>
                    <a:pt x="323" y="322"/>
                  </a:cubicBezTo>
                  <a:cubicBezTo>
                    <a:pt x="333" y="329"/>
                    <a:pt x="342" y="338"/>
                    <a:pt x="350" y="348"/>
                  </a:cubicBezTo>
                  <a:cubicBezTo>
                    <a:pt x="358" y="358"/>
                    <a:pt x="364" y="369"/>
                    <a:pt x="370" y="380"/>
                  </a:cubicBezTo>
                  <a:cubicBezTo>
                    <a:pt x="375" y="392"/>
                    <a:pt x="379" y="404"/>
                    <a:pt x="381" y="416"/>
                  </a:cubicBezTo>
                  <a:lnTo>
                    <a:pt x="416" y="416"/>
                  </a:lnTo>
                  <a:lnTo>
                    <a:pt x="416" y="32"/>
                  </a:lnTo>
                  <a:close/>
                  <a:moveTo>
                    <a:pt x="224" y="288"/>
                  </a:moveTo>
                  <a:cubicBezTo>
                    <a:pt x="238" y="288"/>
                    <a:pt x="250" y="286"/>
                    <a:pt x="262" y="281"/>
                  </a:cubicBezTo>
                  <a:cubicBezTo>
                    <a:pt x="273" y="276"/>
                    <a:pt x="284" y="269"/>
                    <a:pt x="292" y="260"/>
                  </a:cubicBezTo>
                  <a:cubicBezTo>
                    <a:pt x="301" y="252"/>
                    <a:pt x="308" y="241"/>
                    <a:pt x="313" y="230"/>
                  </a:cubicBezTo>
                  <a:cubicBezTo>
                    <a:pt x="318" y="218"/>
                    <a:pt x="320" y="206"/>
                    <a:pt x="320" y="192"/>
                  </a:cubicBezTo>
                  <a:cubicBezTo>
                    <a:pt x="320" y="179"/>
                    <a:pt x="318" y="167"/>
                    <a:pt x="313" y="155"/>
                  </a:cubicBezTo>
                  <a:cubicBezTo>
                    <a:pt x="308" y="144"/>
                    <a:pt x="301" y="133"/>
                    <a:pt x="292" y="125"/>
                  </a:cubicBezTo>
                  <a:cubicBezTo>
                    <a:pt x="284" y="116"/>
                    <a:pt x="273" y="109"/>
                    <a:pt x="262" y="104"/>
                  </a:cubicBezTo>
                  <a:cubicBezTo>
                    <a:pt x="250" y="99"/>
                    <a:pt x="238" y="96"/>
                    <a:pt x="224" y="96"/>
                  </a:cubicBezTo>
                  <a:cubicBezTo>
                    <a:pt x="211" y="96"/>
                    <a:pt x="199" y="99"/>
                    <a:pt x="187" y="104"/>
                  </a:cubicBezTo>
                  <a:cubicBezTo>
                    <a:pt x="176" y="109"/>
                    <a:pt x="165" y="116"/>
                    <a:pt x="157" y="125"/>
                  </a:cubicBezTo>
                  <a:cubicBezTo>
                    <a:pt x="148" y="133"/>
                    <a:pt x="141" y="144"/>
                    <a:pt x="136" y="155"/>
                  </a:cubicBezTo>
                  <a:cubicBezTo>
                    <a:pt x="131" y="167"/>
                    <a:pt x="128" y="179"/>
                    <a:pt x="128" y="192"/>
                  </a:cubicBezTo>
                  <a:cubicBezTo>
                    <a:pt x="128" y="206"/>
                    <a:pt x="131" y="218"/>
                    <a:pt x="136" y="230"/>
                  </a:cubicBezTo>
                  <a:cubicBezTo>
                    <a:pt x="141" y="241"/>
                    <a:pt x="148" y="252"/>
                    <a:pt x="157" y="260"/>
                  </a:cubicBezTo>
                  <a:cubicBezTo>
                    <a:pt x="165" y="269"/>
                    <a:pt x="176" y="276"/>
                    <a:pt x="187" y="281"/>
                  </a:cubicBezTo>
                  <a:cubicBezTo>
                    <a:pt x="199" y="286"/>
                    <a:pt x="211" y="288"/>
                    <a:pt x="224" y="28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63">
              <a:extLst>
                <a:ext uri="{FF2B5EF4-FFF2-40B4-BE49-F238E27FC236}">
                  <a16:creationId xmlns:a16="http://schemas.microsoft.com/office/drawing/2014/main" id="{E9D2B9AD-8285-4EAB-85AB-26182B2A5EA5}"/>
                </a:ext>
              </a:extLst>
            </p:cNvPr>
            <p:cNvSpPr>
              <a:spLocks noEditPoints="1"/>
            </p:cNvSpPr>
            <p:nvPr/>
          </p:nvSpPr>
          <p:spPr bwMode="auto">
            <a:xfrm>
              <a:off x="7924800" y="5072063"/>
              <a:ext cx="252412" cy="193675"/>
            </a:xfrm>
            <a:custGeom>
              <a:avLst/>
              <a:gdLst>
                <a:gd name="T0" fmla="*/ 159 w 159"/>
                <a:gd name="T1" fmla="*/ 103 h 122"/>
                <a:gd name="T2" fmla="*/ 109 w 159"/>
                <a:gd name="T3" fmla="*/ 103 h 122"/>
                <a:gd name="T4" fmla="*/ 109 w 159"/>
                <a:gd name="T5" fmla="*/ 113 h 122"/>
                <a:gd name="T6" fmla="*/ 129 w 159"/>
                <a:gd name="T7" fmla="*/ 113 h 122"/>
                <a:gd name="T8" fmla="*/ 129 w 159"/>
                <a:gd name="T9" fmla="*/ 122 h 122"/>
                <a:gd name="T10" fmla="*/ 80 w 159"/>
                <a:gd name="T11" fmla="*/ 122 h 122"/>
                <a:gd name="T12" fmla="*/ 80 w 159"/>
                <a:gd name="T13" fmla="*/ 113 h 122"/>
                <a:gd name="T14" fmla="*/ 99 w 159"/>
                <a:gd name="T15" fmla="*/ 113 h 122"/>
                <a:gd name="T16" fmla="*/ 99 w 159"/>
                <a:gd name="T17" fmla="*/ 103 h 122"/>
                <a:gd name="T18" fmla="*/ 70 w 159"/>
                <a:gd name="T19" fmla="*/ 103 h 122"/>
                <a:gd name="T20" fmla="*/ 70 w 159"/>
                <a:gd name="T21" fmla="*/ 122 h 122"/>
                <a:gd name="T22" fmla="*/ 0 w 159"/>
                <a:gd name="T23" fmla="*/ 122 h 122"/>
                <a:gd name="T24" fmla="*/ 0 w 159"/>
                <a:gd name="T25" fmla="*/ 0 h 122"/>
                <a:gd name="T26" fmla="*/ 70 w 159"/>
                <a:gd name="T27" fmla="*/ 0 h 122"/>
                <a:gd name="T28" fmla="*/ 70 w 159"/>
                <a:gd name="T29" fmla="*/ 37 h 122"/>
                <a:gd name="T30" fmla="*/ 159 w 159"/>
                <a:gd name="T31" fmla="*/ 37 h 122"/>
                <a:gd name="T32" fmla="*/ 159 w 159"/>
                <a:gd name="T33" fmla="*/ 103 h 122"/>
                <a:gd name="T34" fmla="*/ 60 w 159"/>
                <a:gd name="T35" fmla="*/ 113 h 122"/>
                <a:gd name="T36" fmla="*/ 60 w 159"/>
                <a:gd name="T37" fmla="*/ 103 h 122"/>
                <a:gd name="T38" fmla="*/ 20 w 159"/>
                <a:gd name="T39" fmla="*/ 103 h 122"/>
                <a:gd name="T40" fmla="*/ 20 w 159"/>
                <a:gd name="T41" fmla="*/ 94 h 122"/>
                <a:gd name="T42" fmla="*/ 50 w 159"/>
                <a:gd name="T43" fmla="*/ 94 h 122"/>
                <a:gd name="T44" fmla="*/ 50 w 159"/>
                <a:gd name="T45" fmla="*/ 85 h 122"/>
                <a:gd name="T46" fmla="*/ 20 w 159"/>
                <a:gd name="T47" fmla="*/ 85 h 122"/>
                <a:gd name="T48" fmla="*/ 20 w 159"/>
                <a:gd name="T49" fmla="*/ 75 h 122"/>
                <a:gd name="T50" fmla="*/ 50 w 159"/>
                <a:gd name="T51" fmla="*/ 75 h 122"/>
                <a:gd name="T52" fmla="*/ 50 w 159"/>
                <a:gd name="T53" fmla="*/ 37 h 122"/>
                <a:gd name="T54" fmla="*/ 60 w 159"/>
                <a:gd name="T55" fmla="*/ 37 h 122"/>
                <a:gd name="T56" fmla="*/ 60 w 159"/>
                <a:gd name="T57" fmla="*/ 9 h 122"/>
                <a:gd name="T58" fmla="*/ 10 w 159"/>
                <a:gd name="T59" fmla="*/ 9 h 122"/>
                <a:gd name="T60" fmla="*/ 10 w 159"/>
                <a:gd name="T61" fmla="*/ 113 h 122"/>
                <a:gd name="T62" fmla="*/ 60 w 159"/>
                <a:gd name="T63" fmla="*/ 113 h 122"/>
                <a:gd name="T64" fmla="*/ 50 w 159"/>
                <a:gd name="T65" fmla="*/ 19 h 122"/>
                <a:gd name="T66" fmla="*/ 50 w 159"/>
                <a:gd name="T67" fmla="*/ 28 h 122"/>
                <a:gd name="T68" fmla="*/ 20 w 159"/>
                <a:gd name="T69" fmla="*/ 28 h 122"/>
                <a:gd name="T70" fmla="*/ 20 w 159"/>
                <a:gd name="T71" fmla="*/ 19 h 122"/>
                <a:gd name="T72" fmla="*/ 50 w 159"/>
                <a:gd name="T73" fmla="*/ 19 h 122"/>
                <a:gd name="T74" fmla="*/ 149 w 159"/>
                <a:gd name="T75" fmla="*/ 94 h 122"/>
                <a:gd name="T76" fmla="*/ 149 w 159"/>
                <a:gd name="T77" fmla="*/ 47 h 122"/>
                <a:gd name="T78" fmla="*/ 60 w 159"/>
                <a:gd name="T79" fmla="*/ 47 h 122"/>
                <a:gd name="T80" fmla="*/ 60 w 159"/>
                <a:gd name="T81" fmla="*/ 94 h 122"/>
                <a:gd name="T82" fmla="*/ 149 w 159"/>
                <a:gd name="T83"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9" h="122">
                  <a:moveTo>
                    <a:pt x="159" y="103"/>
                  </a:moveTo>
                  <a:lnTo>
                    <a:pt x="109" y="103"/>
                  </a:lnTo>
                  <a:lnTo>
                    <a:pt x="109" y="113"/>
                  </a:lnTo>
                  <a:lnTo>
                    <a:pt x="129" y="113"/>
                  </a:lnTo>
                  <a:lnTo>
                    <a:pt x="129" y="122"/>
                  </a:lnTo>
                  <a:lnTo>
                    <a:pt x="80" y="122"/>
                  </a:lnTo>
                  <a:lnTo>
                    <a:pt x="80" y="113"/>
                  </a:lnTo>
                  <a:lnTo>
                    <a:pt x="99" y="113"/>
                  </a:lnTo>
                  <a:lnTo>
                    <a:pt x="99" y="103"/>
                  </a:lnTo>
                  <a:lnTo>
                    <a:pt x="70" y="103"/>
                  </a:lnTo>
                  <a:lnTo>
                    <a:pt x="70" y="122"/>
                  </a:lnTo>
                  <a:lnTo>
                    <a:pt x="0" y="122"/>
                  </a:lnTo>
                  <a:lnTo>
                    <a:pt x="0" y="0"/>
                  </a:lnTo>
                  <a:lnTo>
                    <a:pt x="70" y="0"/>
                  </a:lnTo>
                  <a:lnTo>
                    <a:pt x="70" y="37"/>
                  </a:lnTo>
                  <a:lnTo>
                    <a:pt x="159" y="37"/>
                  </a:lnTo>
                  <a:lnTo>
                    <a:pt x="159" y="103"/>
                  </a:lnTo>
                  <a:close/>
                  <a:moveTo>
                    <a:pt x="60" y="113"/>
                  </a:moveTo>
                  <a:lnTo>
                    <a:pt x="60" y="103"/>
                  </a:lnTo>
                  <a:lnTo>
                    <a:pt x="20" y="103"/>
                  </a:lnTo>
                  <a:lnTo>
                    <a:pt x="20" y="94"/>
                  </a:lnTo>
                  <a:lnTo>
                    <a:pt x="50" y="94"/>
                  </a:lnTo>
                  <a:lnTo>
                    <a:pt x="50" y="85"/>
                  </a:lnTo>
                  <a:lnTo>
                    <a:pt x="20" y="85"/>
                  </a:lnTo>
                  <a:lnTo>
                    <a:pt x="20" y="75"/>
                  </a:lnTo>
                  <a:lnTo>
                    <a:pt x="50" y="75"/>
                  </a:lnTo>
                  <a:lnTo>
                    <a:pt x="50" y="37"/>
                  </a:lnTo>
                  <a:lnTo>
                    <a:pt x="60" y="37"/>
                  </a:lnTo>
                  <a:lnTo>
                    <a:pt x="60" y="9"/>
                  </a:lnTo>
                  <a:lnTo>
                    <a:pt x="10" y="9"/>
                  </a:lnTo>
                  <a:lnTo>
                    <a:pt x="10" y="113"/>
                  </a:lnTo>
                  <a:lnTo>
                    <a:pt x="60" y="113"/>
                  </a:lnTo>
                  <a:close/>
                  <a:moveTo>
                    <a:pt x="50" y="19"/>
                  </a:moveTo>
                  <a:lnTo>
                    <a:pt x="50" y="28"/>
                  </a:lnTo>
                  <a:lnTo>
                    <a:pt x="20" y="28"/>
                  </a:lnTo>
                  <a:lnTo>
                    <a:pt x="20" y="19"/>
                  </a:lnTo>
                  <a:lnTo>
                    <a:pt x="50" y="19"/>
                  </a:lnTo>
                  <a:close/>
                  <a:moveTo>
                    <a:pt x="149" y="94"/>
                  </a:moveTo>
                  <a:lnTo>
                    <a:pt x="149" y="47"/>
                  </a:lnTo>
                  <a:lnTo>
                    <a:pt x="60" y="47"/>
                  </a:lnTo>
                  <a:lnTo>
                    <a:pt x="60" y="94"/>
                  </a:lnTo>
                  <a:lnTo>
                    <a:pt x="149" y="9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78" name="Group 177">
              <a:extLst>
                <a:ext uri="{FF2B5EF4-FFF2-40B4-BE49-F238E27FC236}">
                  <a16:creationId xmlns:a16="http://schemas.microsoft.com/office/drawing/2014/main" id="{FD3B1FCA-5396-482E-935F-5F766E822AAE}"/>
                </a:ext>
              </a:extLst>
            </p:cNvPr>
            <p:cNvGrpSpPr/>
            <p:nvPr/>
          </p:nvGrpSpPr>
          <p:grpSpPr>
            <a:xfrm>
              <a:off x="7035800" y="4556134"/>
              <a:ext cx="258763" cy="263526"/>
              <a:chOff x="7035800" y="4556134"/>
              <a:chExt cx="258763" cy="263526"/>
            </a:xfrm>
          </p:grpSpPr>
          <p:sp>
            <p:nvSpPr>
              <p:cNvPr id="187" name="Freeform 67">
                <a:extLst>
                  <a:ext uri="{FF2B5EF4-FFF2-40B4-BE49-F238E27FC236}">
                    <a16:creationId xmlns:a16="http://schemas.microsoft.com/office/drawing/2014/main" id="{B730CA35-AB5F-4F2B-9C64-89A6F06BFD60}"/>
                  </a:ext>
                </a:extLst>
              </p:cNvPr>
              <p:cNvSpPr>
                <a:spLocks/>
              </p:cNvSpPr>
              <p:nvPr/>
            </p:nvSpPr>
            <p:spPr bwMode="auto">
              <a:xfrm>
                <a:off x="7072313" y="4678372"/>
                <a:ext cx="182563" cy="76200"/>
              </a:xfrm>
              <a:custGeom>
                <a:avLst/>
                <a:gdLst>
                  <a:gd name="T0" fmla="*/ 488 w 523"/>
                  <a:gd name="T1" fmla="*/ 0 h 228"/>
                  <a:gd name="T2" fmla="*/ 36 w 523"/>
                  <a:gd name="T3" fmla="*/ 0 h 228"/>
                  <a:gd name="T4" fmla="*/ 0 w 523"/>
                  <a:gd name="T5" fmla="*/ 40 h 228"/>
                  <a:gd name="T6" fmla="*/ 0 w 523"/>
                  <a:gd name="T7" fmla="*/ 211 h 228"/>
                  <a:gd name="T8" fmla="*/ 62 w 523"/>
                  <a:gd name="T9" fmla="*/ 228 h 228"/>
                  <a:gd name="T10" fmla="*/ 62 w 523"/>
                  <a:gd name="T11" fmla="*/ 62 h 228"/>
                  <a:gd name="T12" fmla="*/ 460 w 523"/>
                  <a:gd name="T13" fmla="*/ 62 h 228"/>
                  <a:gd name="T14" fmla="*/ 460 w 523"/>
                  <a:gd name="T15" fmla="*/ 227 h 228"/>
                  <a:gd name="T16" fmla="*/ 523 w 523"/>
                  <a:gd name="T17" fmla="*/ 209 h 228"/>
                  <a:gd name="T18" fmla="*/ 523 w 523"/>
                  <a:gd name="T19" fmla="*/ 40 h 228"/>
                  <a:gd name="T20" fmla="*/ 488 w 523"/>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3" h="228">
                    <a:moveTo>
                      <a:pt x="488" y="0"/>
                    </a:moveTo>
                    <a:lnTo>
                      <a:pt x="36" y="0"/>
                    </a:lnTo>
                    <a:cubicBezTo>
                      <a:pt x="17" y="0"/>
                      <a:pt x="0" y="16"/>
                      <a:pt x="0" y="40"/>
                    </a:cubicBezTo>
                    <a:lnTo>
                      <a:pt x="0" y="211"/>
                    </a:lnTo>
                    <a:lnTo>
                      <a:pt x="62" y="228"/>
                    </a:lnTo>
                    <a:lnTo>
                      <a:pt x="62" y="62"/>
                    </a:lnTo>
                    <a:lnTo>
                      <a:pt x="460" y="62"/>
                    </a:lnTo>
                    <a:lnTo>
                      <a:pt x="460" y="227"/>
                    </a:lnTo>
                    <a:lnTo>
                      <a:pt x="523" y="209"/>
                    </a:lnTo>
                    <a:lnTo>
                      <a:pt x="523" y="40"/>
                    </a:lnTo>
                    <a:cubicBezTo>
                      <a:pt x="523" y="16"/>
                      <a:pt x="505" y="0"/>
                      <a:pt x="48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Rectangle 68">
                <a:extLst>
                  <a:ext uri="{FF2B5EF4-FFF2-40B4-BE49-F238E27FC236}">
                    <a16:creationId xmlns:a16="http://schemas.microsoft.com/office/drawing/2014/main" id="{80A8C344-6C99-4CB8-82D6-54E746D344F7}"/>
                  </a:ext>
                </a:extLst>
              </p:cNvPr>
              <p:cNvSpPr>
                <a:spLocks noChangeArrowheads="1"/>
              </p:cNvSpPr>
              <p:nvPr/>
            </p:nvSpPr>
            <p:spPr bwMode="auto">
              <a:xfrm>
                <a:off x="7153275" y="4643447"/>
                <a:ext cx="22225" cy="5397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69">
                <a:extLst>
                  <a:ext uri="{FF2B5EF4-FFF2-40B4-BE49-F238E27FC236}">
                    <a16:creationId xmlns:a16="http://schemas.microsoft.com/office/drawing/2014/main" id="{7A784F13-1707-485C-9B38-29D7CD48AE6A}"/>
                  </a:ext>
                </a:extLst>
              </p:cNvPr>
              <p:cNvSpPr>
                <a:spLocks/>
              </p:cNvSpPr>
              <p:nvPr/>
            </p:nvSpPr>
            <p:spPr bwMode="auto">
              <a:xfrm>
                <a:off x="7115175" y="4556134"/>
                <a:ext cx="98425" cy="87313"/>
              </a:xfrm>
              <a:custGeom>
                <a:avLst/>
                <a:gdLst>
                  <a:gd name="T0" fmla="*/ 240 w 278"/>
                  <a:gd name="T1" fmla="*/ 0 h 264"/>
                  <a:gd name="T2" fmla="*/ 38 w 278"/>
                  <a:gd name="T3" fmla="*/ 0 h 264"/>
                  <a:gd name="T4" fmla="*/ 0 w 278"/>
                  <a:gd name="T5" fmla="*/ 39 h 264"/>
                  <a:gd name="T6" fmla="*/ 0 w 278"/>
                  <a:gd name="T7" fmla="*/ 226 h 264"/>
                  <a:gd name="T8" fmla="*/ 38 w 278"/>
                  <a:gd name="T9" fmla="*/ 264 h 264"/>
                  <a:gd name="T10" fmla="*/ 238 w 278"/>
                  <a:gd name="T11" fmla="*/ 264 h 264"/>
                  <a:gd name="T12" fmla="*/ 277 w 278"/>
                  <a:gd name="T13" fmla="*/ 226 h 264"/>
                  <a:gd name="T14" fmla="*/ 277 w 278"/>
                  <a:gd name="T15" fmla="*/ 39 h 264"/>
                  <a:gd name="T16" fmla="*/ 240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40" y="0"/>
                    </a:moveTo>
                    <a:lnTo>
                      <a:pt x="38" y="0"/>
                    </a:lnTo>
                    <a:cubicBezTo>
                      <a:pt x="17" y="0"/>
                      <a:pt x="0" y="18"/>
                      <a:pt x="0" y="39"/>
                    </a:cubicBezTo>
                    <a:lnTo>
                      <a:pt x="0" y="226"/>
                    </a:lnTo>
                    <a:cubicBezTo>
                      <a:pt x="0" y="247"/>
                      <a:pt x="17" y="264"/>
                      <a:pt x="38" y="264"/>
                    </a:cubicBezTo>
                    <a:lnTo>
                      <a:pt x="238" y="264"/>
                    </a:lnTo>
                    <a:cubicBezTo>
                      <a:pt x="259" y="264"/>
                      <a:pt x="277" y="247"/>
                      <a:pt x="277" y="226"/>
                    </a:cubicBezTo>
                    <a:lnTo>
                      <a:pt x="277" y="39"/>
                    </a:lnTo>
                    <a:cubicBezTo>
                      <a:pt x="278" y="18"/>
                      <a:pt x="261" y="0"/>
                      <a:pt x="240"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70">
                <a:extLst>
                  <a:ext uri="{FF2B5EF4-FFF2-40B4-BE49-F238E27FC236}">
                    <a16:creationId xmlns:a16="http://schemas.microsoft.com/office/drawing/2014/main" id="{AF355A5A-19F1-414A-B10C-EBF2D8BCBF3D}"/>
                  </a:ext>
                </a:extLst>
              </p:cNvPr>
              <p:cNvSpPr>
                <a:spLocks/>
              </p:cNvSpPr>
              <p:nvPr/>
            </p:nvSpPr>
            <p:spPr bwMode="auto">
              <a:xfrm>
                <a:off x="7035800" y="4732347"/>
                <a:ext cx="96838" cy="87313"/>
              </a:xfrm>
              <a:custGeom>
                <a:avLst/>
                <a:gdLst>
                  <a:gd name="T0" fmla="*/ 239 w 277"/>
                  <a:gd name="T1" fmla="*/ 0 h 264"/>
                  <a:gd name="T2" fmla="*/ 39 w 277"/>
                  <a:gd name="T3" fmla="*/ 0 h 264"/>
                  <a:gd name="T4" fmla="*/ 0 w 277"/>
                  <a:gd name="T5" fmla="*/ 38 h 264"/>
                  <a:gd name="T6" fmla="*/ 0 w 277"/>
                  <a:gd name="T7" fmla="*/ 225 h 264"/>
                  <a:gd name="T8" fmla="*/ 39 w 277"/>
                  <a:gd name="T9" fmla="*/ 264 h 264"/>
                  <a:gd name="T10" fmla="*/ 239 w 277"/>
                  <a:gd name="T11" fmla="*/ 264 h 264"/>
                  <a:gd name="T12" fmla="*/ 277 w 277"/>
                  <a:gd name="T13" fmla="*/ 225 h 264"/>
                  <a:gd name="T14" fmla="*/ 277 w 277"/>
                  <a:gd name="T15" fmla="*/ 38 h 264"/>
                  <a:gd name="T16" fmla="*/ 239 w 277"/>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7" h="264">
                    <a:moveTo>
                      <a:pt x="239" y="0"/>
                    </a:moveTo>
                    <a:lnTo>
                      <a:pt x="39" y="0"/>
                    </a:lnTo>
                    <a:cubicBezTo>
                      <a:pt x="18" y="0"/>
                      <a:pt x="0" y="17"/>
                      <a:pt x="0" y="38"/>
                    </a:cubicBezTo>
                    <a:lnTo>
                      <a:pt x="0" y="225"/>
                    </a:lnTo>
                    <a:cubicBezTo>
                      <a:pt x="0" y="246"/>
                      <a:pt x="18" y="264"/>
                      <a:pt x="39" y="264"/>
                    </a:cubicBezTo>
                    <a:lnTo>
                      <a:pt x="239" y="264"/>
                    </a:lnTo>
                    <a:cubicBezTo>
                      <a:pt x="260" y="264"/>
                      <a:pt x="277" y="246"/>
                      <a:pt x="277" y="225"/>
                    </a:cubicBezTo>
                    <a:lnTo>
                      <a:pt x="277" y="38"/>
                    </a:lnTo>
                    <a:cubicBezTo>
                      <a:pt x="277" y="17"/>
                      <a:pt x="260" y="0"/>
                      <a:pt x="239"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1">
                <a:extLst>
                  <a:ext uri="{FF2B5EF4-FFF2-40B4-BE49-F238E27FC236}">
                    <a16:creationId xmlns:a16="http://schemas.microsoft.com/office/drawing/2014/main" id="{F58C58AD-E9BA-44B6-8FD1-99A1862A22FC}"/>
                  </a:ext>
                </a:extLst>
              </p:cNvPr>
              <p:cNvSpPr>
                <a:spLocks/>
              </p:cNvSpPr>
              <p:nvPr/>
            </p:nvSpPr>
            <p:spPr bwMode="auto">
              <a:xfrm>
                <a:off x="7196138" y="4732347"/>
                <a:ext cx="98425" cy="87313"/>
              </a:xfrm>
              <a:custGeom>
                <a:avLst/>
                <a:gdLst>
                  <a:gd name="T0" fmla="*/ 238 w 278"/>
                  <a:gd name="T1" fmla="*/ 0 h 264"/>
                  <a:gd name="T2" fmla="*/ 38 w 278"/>
                  <a:gd name="T3" fmla="*/ 0 h 264"/>
                  <a:gd name="T4" fmla="*/ 0 w 278"/>
                  <a:gd name="T5" fmla="*/ 38 h 264"/>
                  <a:gd name="T6" fmla="*/ 0 w 278"/>
                  <a:gd name="T7" fmla="*/ 225 h 264"/>
                  <a:gd name="T8" fmla="*/ 38 w 278"/>
                  <a:gd name="T9" fmla="*/ 264 h 264"/>
                  <a:gd name="T10" fmla="*/ 238 w 278"/>
                  <a:gd name="T11" fmla="*/ 264 h 264"/>
                  <a:gd name="T12" fmla="*/ 277 w 278"/>
                  <a:gd name="T13" fmla="*/ 225 h 264"/>
                  <a:gd name="T14" fmla="*/ 277 w 278"/>
                  <a:gd name="T15" fmla="*/ 38 h 264"/>
                  <a:gd name="T16" fmla="*/ 238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38" y="0"/>
                    </a:moveTo>
                    <a:lnTo>
                      <a:pt x="38" y="0"/>
                    </a:lnTo>
                    <a:cubicBezTo>
                      <a:pt x="17" y="0"/>
                      <a:pt x="0" y="17"/>
                      <a:pt x="0" y="38"/>
                    </a:cubicBezTo>
                    <a:lnTo>
                      <a:pt x="0" y="225"/>
                    </a:lnTo>
                    <a:cubicBezTo>
                      <a:pt x="0" y="246"/>
                      <a:pt x="17" y="264"/>
                      <a:pt x="38" y="264"/>
                    </a:cubicBezTo>
                    <a:lnTo>
                      <a:pt x="238" y="264"/>
                    </a:lnTo>
                    <a:cubicBezTo>
                      <a:pt x="259" y="264"/>
                      <a:pt x="277" y="246"/>
                      <a:pt x="277" y="225"/>
                    </a:cubicBezTo>
                    <a:lnTo>
                      <a:pt x="277" y="38"/>
                    </a:lnTo>
                    <a:cubicBezTo>
                      <a:pt x="278" y="17"/>
                      <a:pt x="261" y="0"/>
                      <a:pt x="23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9" name="Group 74">
              <a:extLst>
                <a:ext uri="{FF2B5EF4-FFF2-40B4-BE49-F238E27FC236}">
                  <a16:creationId xmlns:a16="http://schemas.microsoft.com/office/drawing/2014/main" id="{7E224851-4AB9-4DD0-BFFE-396CE142D594}"/>
                </a:ext>
              </a:extLst>
            </p:cNvPr>
            <p:cNvGrpSpPr>
              <a:grpSpLocks noChangeAspect="1"/>
            </p:cNvGrpSpPr>
            <p:nvPr/>
          </p:nvGrpSpPr>
          <p:grpSpPr bwMode="auto">
            <a:xfrm>
              <a:off x="6945300" y="3624271"/>
              <a:ext cx="257175" cy="231776"/>
              <a:chOff x="4375" y="2283"/>
              <a:chExt cx="162" cy="146"/>
            </a:xfrm>
            <a:solidFill>
              <a:schemeClr val="bg2"/>
            </a:solidFill>
          </p:grpSpPr>
          <p:sp>
            <p:nvSpPr>
              <p:cNvPr id="181" name="Rectangle 75">
                <a:extLst>
                  <a:ext uri="{FF2B5EF4-FFF2-40B4-BE49-F238E27FC236}">
                    <a16:creationId xmlns:a16="http://schemas.microsoft.com/office/drawing/2014/main" id="{686B3EB2-DCAB-4815-B8C0-FAC118DED246}"/>
                  </a:ext>
                </a:extLst>
              </p:cNvPr>
              <p:cNvSpPr>
                <a:spLocks noChangeArrowheads="1"/>
              </p:cNvSpPr>
              <p:nvPr/>
            </p:nvSpPr>
            <p:spPr bwMode="auto">
              <a:xfrm>
                <a:off x="4385" y="2348"/>
                <a:ext cx="23" cy="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Rectangle 76">
                <a:extLst>
                  <a:ext uri="{FF2B5EF4-FFF2-40B4-BE49-F238E27FC236}">
                    <a16:creationId xmlns:a16="http://schemas.microsoft.com/office/drawing/2014/main" id="{15802DE0-E906-470B-A1FF-09E12191D305}"/>
                  </a:ext>
                </a:extLst>
              </p:cNvPr>
              <p:cNvSpPr>
                <a:spLocks noChangeArrowheads="1"/>
              </p:cNvSpPr>
              <p:nvPr/>
            </p:nvSpPr>
            <p:spPr bwMode="auto">
              <a:xfrm>
                <a:off x="4415" y="2376"/>
                <a:ext cx="23" cy="4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Rectangle 77">
                <a:extLst>
                  <a:ext uri="{FF2B5EF4-FFF2-40B4-BE49-F238E27FC236}">
                    <a16:creationId xmlns:a16="http://schemas.microsoft.com/office/drawing/2014/main" id="{B23840C6-5E86-4E1D-8911-AD5E84515DD2}"/>
                  </a:ext>
                </a:extLst>
              </p:cNvPr>
              <p:cNvSpPr>
                <a:spLocks noChangeArrowheads="1"/>
              </p:cNvSpPr>
              <p:nvPr/>
            </p:nvSpPr>
            <p:spPr bwMode="auto">
              <a:xfrm>
                <a:off x="4474" y="2330"/>
                <a:ext cx="23" cy="8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Rectangle 78">
                <a:extLst>
                  <a:ext uri="{FF2B5EF4-FFF2-40B4-BE49-F238E27FC236}">
                    <a16:creationId xmlns:a16="http://schemas.microsoft.com/office/drawing/2014/main" id="{0A03E02B-5D03-48DC-BDF2-B35916C5AF7D}"/>
                  </a:ext>
                </a:extLst>
              </p:cNvPr>
              <p:cNvSpPr>
                <a:spLocks noChangeArrowheads="1"/>
              </p:cNvSpPr>
              <p:nvPr/>
            </p:nvSpPr>
            <p:spPr bwMode="auto">
              <a:xfrm>
                <a:off x="4504" y="2367"/>
                <a:ext cx="23" cy="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Rectangle 79">
                <a:extLst>
                  <a:ext uri="{FF2B5EF4-FFF2-40B4-BE49-F238E27FC236}">
                    <a16:creationId xmlns:a16="http://schemas.microsoft.com/office/drawing/2014/main" id="{BD2C1F3F-7043-4E90-B1AC-A20BE044AB85}"/>
                  </a:ext>
                </a:extLst>
              </p:cNvPr>
              <p:cNvSpPr>
                <a:spLocks noChangeArrowheads="1"/>
              </p:cNvSpPr>
              <p:nvPr/>
            </p:nvSpPr>
            <p:spPr bwMode="auto">
              <a:xfrm>
                <a:off x="4444" y="2314"/>
                <a:ext cx="24" cy="10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80">
                <a:extLst>
                  <a:ext uri="{FF2B5EF4-FFF2-40B4-BE49-F238E27FC236}">
                    <a16:creationId xmlns:a16="http://schemas.microsoft.com/office/drawing/2014/main" id="{FD2027D0-ADCC-4506-BE42-1BF40697536F}"/>
                  </a:ext>
                </a:extLst>
              </p:cNvPr>
              <p:cNvSpPr>
                <a:spLocks/>
              </p:cNvSpPr>
              <p:nvPr/>
            </p:nvSpPr>
            <p:spPr bwMode="auto">
              <a:xfrm>
                <a:off x="4375" y="2283"/>
                <a:ext cx="162" cy="146"/>
              </a:xfrm>
              <a:custGeom>
                <a:avLst/>
                <a:gdLst>
                  <a:gd name="T0" fmla="*/ 7 w 162"/>
                  <a:gd name="T1" fmla="*/ 140 h 146"/>
                  <a:gd name="T2" fmla="*/ 7 w 162"/>
                  <a:gd name="T3" fmla="*/ 0 h 146"/>
                  <a:gd name="T4" fmla="*/ 0 w 162"/>
                  <a:gd name="T5" fmla="*/ 0 h 146"/>
                  <a:gd name="T6" fmla="*/ 0 w 162"/>
                  <a:gd name="T7" fmla="*/ 146 h 146"/>
                  <a:gd name="T8" fmla="*/ 162 w 162"/>
                  <a:gd name="T9" fmla="*/ 146 h 146"/>
                  <a:gd name="T10" fmla="*/ 162 w 162"/>
                  <a:gd name="T11" fmla="*/ 140 h 146"/>
                  <a:gd name="T12" fmla="*/ 7 w 162"/>
                  <a:gd name="T13" fmla="*/ 140 h 146"/>
                </a:gdLst>
                <a:ahLst/>
                <a:cxnLst>
                  <a:cxn ang="0">
                    <a:pos x="T0" y="T1"/>
                  </a:cxn>
                  <a:cxn ang="0">
                    <a:pos x="T2" y="T3"/>
                  </a:cxn>
                  <a:cxn ang="0">
                    <a:pos x="T4" y="T5"/>
                  </a:cxn>
                  <a:cxn ang="0">
                    <a:pos x="T6" y="T7"/>
                  </a:cxn>
                  <a:cxn ang="0">
                    <a:pos x="T8" y="T9"/>
                  </a:cxn>
                  <a:cxn ang="0">
                    <a:pos x="T10" y="T11"/>
                  </a:cxn>
                  <a:cxn ang="0">
                    <a:pos x="T12" y="T13"/>
                  </a:cxn>
                </a:cxnLst>
                <a:rect l="0" t="0" r="r" b="b"/>
                <a:pathLst>
                  <a:path w="162" h="146">
                    <a:moveTo>
                      <a:pt x="7" y="140"/>
                    </a:moveTo>
                    <a:lnTo>
                      <a:pt x="7" y="0"/>
                    </a:lnTo>
                    <a:lnTo>
                      <a:pt x="0" y="0"/>
                    </a:lnTo>
                    <a:lnTo>
                      <a:pt x="0" y="146"/>
                    </a:lnTo>
                    <a:lnTo>
                      <a:pt x="162" y="146"/>
                    </a:lnTo>
                    <a:lnTo>
                      <a:pt x="162" y="140"/>
                    </a:lnTo>
                    <a:lnTo>
                      <a:pt x="7" y="1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0" name="Freeform 85">
              <a:extLst>
                <a:ext uri="{FF2B5EF4-FFF2-40B4-BE49-F238E27FC236}">
                  <a16:creationId xmlns:a16="http://schemas.microsoft.com/office/drawing/2014/main" id="{07B2DAD2-4EEC-4147-9933-9713CE320060}"/>
                </a:ext>
              </a:extLst>
            </p:cNvPr>
            <p:cNvSpPr>
              <a:spLocks noEditPoints="1"/>
            </p:cNvSpPr>
            <p:nvPr/>
          </p:nvSpPr>
          <p:spPr bwMode="auto">
            <a:xfrm>
              <a:off x="8010525" y="3279776"/>
              <a:ext cx="252412" cy="222250"/>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pic>
        <p:nvPicPr>
          <p:cNvPr id="212" name="Picture 211">
            <a:extLst>
              <a:ext uri="{FF2B5EF4-FFF2-40B4-BE49-F238E27FC236}">
                <a16:creationId xmlns:a16="http://schemas.microsoft.com/office/drawing/2014/main" id="{D9DFABF8-2F57-4104-8E05-44B6BAB026D1}"/>
              </a:ext>
            </a:extLst>
          </p:cNvPr>
          <p:cNvPicPr>
            <a:picLocks noChangeAspect="1"/>
          </p:cNvPicPr>
          <p:nvPr/>
        </p:nvPicPr>
        <p:blipFill>
          <a:blip r:embed="rId2"/>
          <a:stretch>
            <a:fillRect/>
          </a:stretch>
        </p:blipFill>
        <p:spPr>
          <a:xfrm>
            <a:off x="693568" y="3721424"/>
            <a:ext cx="3951939" cy="2549739"/>
          </a:xfrm>
          <a:prstGeom prst="rect">
            <a:avLst/>
          </a:prstGeom>
        </p:spPr>
      </p:pic>
      <p:pic>
        <p:nvPicPr>
          <p:cNvPr id="11" name="Picture 10">
            <a:extLst>
              <a:ext uri="{FF2B5EF4-FFF2-40B4-BE49-F238E27FC236}">
                <a16:creationId xmlns:a16="http://schemas.microsoft.com/office/drawing/2014/main" id="{24324D10-466E-475F-9889-0BA490271B87}"/>
              </a:ext>
            </a:extLst>
          </p:cNvPr>
          <p:cNvPicPr>
            <a:picLocks noChangeAspect="1"/>
          </p:cNvPicPr>
          <p:nvPr/>
        </p:nvPicPr>
        <p:blipFill>
          <a:blip r:embed="rId3">
            <a:duotone>
              <a:prstClr val="black"/>
              <a:schemeClr val="tx2">
                <a:tint val="45000"/>
                <a:satMod val="400000"/>
              </a:schemeClr>
            </a:duotone>
          </a:blip>
          <a:stretch>
            <a:fillRect/>
          </a:stretch>
        </p:blipFill>
        <p:spPr>
          <a:xfrm>
            <a:off x="4908759" y="1983991"/>
            <a:ext cx="780290" cy="780290"/>
          </a:xfrm>
          <a:prstGeom prst="rect">
            <a:avLst/>
          </a:prstGeom>
        </p:spPr>
      </p:pic>
      <p:cxnSp>
        <p:nvCxnSpPr>
          <p:cNvPr id="13" name="Straight Arrow Connector 12">
            <a:extLst>
              <a:ext uri="{FF2B5EF4-FFF2-40B4-BE49-F238E27FC236}">
                <a16:creationId xmlns:a16="http://schemas.microsoft.com/office/drawing/2014/main" id="{016FA41B-FBBB-4A0A-80BA-88DA8D585ED1}"/>
              </a:ext>
            </a:extLst>
          </p:cNvPr>
          <p:cNvCxnSpPr>
            <a:cxnSpLocks/>
          </p:cNvCxnSpPr>
          <p:nvPr/>
        </p:nvCxnSpPr>
        <p:spPr>
          <a:xfrm rot="600000" flipV="1">
            <a:off x="3148810" y="2448387"/>
            <a:ext cx="1507006" cy="1358099"/>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D75C486-885A-431A-897D-97829CE9800F}"/>
              </a:ext>
            </a:extLst>
          </p:cNvPr>
          <p:cNvCxnSpPr>
            <a:cxnSpLocks/>
          </p:cNvCxnSpPr>
          <p:nvPr/>
        </p:nvCxnSpPr>
        <p:spPr>
          <a:xfrm flipV="1">
            <a:off x="3587760" y="2751719"/>
            <a:ext cx="1405601" cy="879165"/>
          </a:xfrm>
          <a:prstGeom prst="straightConnector1">
            <a:avLst/>
          </a:prstGeom>
          <a:ln w="38100">
            <a:solidFill>
              <a:schemeClr val="accent3">
                <a:lumMod val="50000"/>
              </a:schemeClr>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DD1CD05-CD26-4691-8AFC-A49F5A09B272}"/>
              </a:ext>
            </a:extLst>
          </p:cNvPr>
          <p:cNvCxnSpPr/>
          <p:nvPr/>
        </p:nvCxnSpPr>
        <p:spPr>
          <a:xfrm>
            <a:off x="4062940" y="4008185"/>
            <a:ext cx="3538356"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BAFF9B3-47D5-4362-9463-76FC24182DC5}"/>
              </a:ext>
            </a:extLst>
          </p:cNvPr>
          <p:cNvCxnSpPr/>
          <p:nvPr/>
        </p:nvCxnSpPr>
        <p:spPr>
          <a:xfrm>
            <a:off x="4062940" y="4365556"/>
            <a:ext cx="3538356" cy="0"/>
          </a:xfrm>
          <a:prstGeom prst="straightConnector1">
            <a:avLst/>
          </a:prstGeom>
          <a:ln w="38100">
            <a:solidFill>
              <a:schemeClr val="accent1"/>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B468819-0D96-4BB2-B503-C54C0926682A}"/>
              </a:ext>
            </a:extLst>
          </p:cNvPr>
          <p:cNvSpPr txBox="1"/>
          <p:nvPr/>
        </p:nvSpPr>
        <p:spPr>
          <a:xfrm>
            <a:off x="2396237" y="2663650"/>
            <a:ext cx="1571071"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Sign in, get token</a:t>
            </a:r>
          </a:p>
        </p:txBody>
      </p:sp>
      <p:sp>
        <p:nvSpPr>
          <p:cNvPr id="16" name="TextBox 15">
            <a:extLst>
              <a:ext uri="{FF2B5EF4-FFF2-40B4-BE49-F238E27FC236}">
                <a16:creationId xmlns:a16="http://schemas.microsoft.com/office/drawing/2014/main" id="{D3FF0E16-4684-424B-AA32-46EC35882306}"/>
              </a:ext>
            </a:extLst>
          </p:cNvPr>
          <p:cNvSpPr txBox="1"/>
          <p:nvPr/>
        </p:nvSpPr>
        <p:spPr>
          <a:xfrm>
            <a:off x="4447066" y="3172367"/>
            <a:ext cx="1211998"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Access token</a:t>
            </a:r>
          </a:p>
        </p:txBody>
      </p:sp>
      <p:sp>
        <p:nvSpPr>
          <p:cNvPr id="21" name="TextBox 20">
            <a:extLst>
              <a:ext uri="{FF2B5EF4-FFF2-40B4-BE49-F238E27FC236}">
                <a16:creationId xmlns:a16="http://schemas.microsoft.com/office/drawing/2014/main" id="{6E1F3762-4494-4129-B3C6-E985192A2B28}"/>
              </a:ext>
            </a:extLst>
          </p:cNvPr>
          <p:cNvSpPr txBox="1"/>
          <p:nvPr/>
        </p:nvSpPr>
        <p:spPr>
          <a:xfrm>
            <a:off x="5172983" y="3818902"/>
            <a:ext cx="1664430"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Get calendar items</a:t>
            </a:r>
          </a:p>
        </p:txBody>
      </p:sp>
      <p:sp>
        <p:nvSpPr>
          <p:cNvPr id="23" name="TextBox 22">
            <a:extLst>
              <a:ext uri="{FF2B5EF4-FFF2-40B4-BE49-F238E27FC236}">
                <a16:creationId xmlns:a16="http://schemas.microsoft.com/office/drawing/2014/main" id="{826066E5-29ED-4547-AACB-F1CDE654A579}"/>
              </a:ext>
            </a:extLst>
          </p:cNvPr>
          <p:cNvSpPr txBox="1"/>
          <p:nvPr/>
        </p:nvSpPr>
        <p:spPr>
          <a:xfrm>
            <a:off x="4483134" y="4158413"/>
            <a:ext cx="1363065"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Calendar items</a:t>
            </a:r>
          </a:p>
        </p:txBody>
      </p:sp>
      <p:cxnSp>
        <p:nvCxnSpPr>
          <p:cNvPr id="18" name="Straight Connector 17">
            <a:extLst>
              <a:ext uri="{FF2B5EF4-FFF2-40B4-BE49-F238E27FC236}">
                <a16:creationId xmlns:a16="http://schemas.microsoft.com/office/drawing/2014/main" id="{0F589252-7CD5-43B5-9FFE-7D6C84E8BF83}"/>
              </a:ext>
            </a:extLst>
          </p:cNvPr>
          <p:cNvCxnSpPr>
            <a:cxnSpLocks/>
          </p:cNvCxnSpPr>
          <p:nvPr/>
        </p:nvCxnSpPr>
        <p:spPr>
          <a:xfrm>
            <a:off x="465138" y="1797818"/>
            <a:ext cx="11533187"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626CF277-A6E2-0444-8BEC-BA0DE377BA1E}"/>
              </a:ext>
            </a:extLst>
          </p:cNvPr>
          <p:cNvPicPr>
            <a:picLocks noChangeAspect="1"/>
          </p:cNvPicPr>
          <p:nvPr/>
        </p:nvPicPr>
        <p:blipFill rotWithShape="1">
          <a:blip r:embed="rId4"/>
          <a:srcRect r="18851"/>
          <a:stretch/>
        </p:blipFill>
        <p:spPr>
          <a:xfrm>
            <a:off x="845408" y="3860322"/>
            <a:ext cx="3027439" cy="1505375"/>
          </a:xfrm>
          <a:prstGeom prst="rect">
            <a:avLst/>
          </a:prstGeom>
        </p:spPr>
      </p:pic>
    </p:spTree>
    <p:extLst>
      <p:ext uri="{BB962C8B-B14F-4D97-AF65-F5344CB8AC3E}">
        <p14:creationId xmlns:p14="http://schemas.microsoft.com/office/powerpoint/2010/main" val="1873269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Authorization code grant and v2 endpoint</a:t>
            </a:r>
            <a:endParaRPr lang="en-US" dirty="0"/>
          </a:p>
        </p:txBody>
      </p:sp>
      <p:grpSp>
        <p:nvGrpSpPr>
          <p:cNvPr id="2" name="Group 1">
            <a:extLst>
              <a:ext uri="{FF2B5EF4-FFF2-40B4-BE49-F238E27FC236}">
                <a16:creationId xmlns:a16="http://schemas.microsoft.com/office/drawing/2014/main" id="{206A22E7-92B5-4F50-BF46-C2774D22626D}"/>
              </a:ext>
            </a:extLst>
          </p:cNvPr>
          <p:cNvGrpSpPr/>
          <p:nvPr/>
        </p:nvGrpSpPr>
        <p:grpSpPr>
          <a:xfrm>
            <a:off x="377172" y="1295398"/>
            <a:ext cx="11808190" cy="5356468"/>
            <a:chOff x="377172" y="1295398"/>
            <a:chExt cx="11808190" cy="5356468"/>
          </a:xfrm>
        </p:grpSpPr>
        <p:sp>
          <p:nvSpPr>
            <p:cNvPr id="56" name="Rectangle 55"/>
            <p:cNvSpPr/>
            <p:nvPr/>
          </p:nvSpPr>
          <p:spPr bwMode="auto">
            <a:xfrm>
              <a:off x="4794857" y="2596138"/>
              <a:ext cx="2299311"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25" name="Rectangle 24"/>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30" name="Rectangle 29"/>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52" name="Rectangle 51"/>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37" name="Rectangle 36"/>
            <p:cNvSpPr/>
            <p:nvPr/>
          </p:nvSpPr>
          <p:spPr bwMode="auto">
            <a:xfrm>
              <a:off x="311503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sp>
          <p:nvSpPr>
            <p:cNvPr id="38" name="Rectangle 37"/>
            <p:cNvSpPr/>
            <p:nvPr/>
          </p:nvSpPr>
          <p:spPr bwMode="auto">
            <a:xfrm>
              <a:off x="5987590" y="1731773"/>
              <a:ext cx="2825865"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/common/OAuth/v2.0/token</a:t>
              </a:r>
            </a:p>
          </p:txBody>
        </p:sp>
        <p:cxnSp>
          <p:nvCxnSpPr>
            <p:cNvPr id="41" name="Straight Connector 40"/>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a:cxnSpLocks/>
            </p:cNvCxnSpPr>
            <p:nvPr/>
          </p:nvCxnSpPr>
          <p:spPr>
            <a:xfrm>
              <a:off x="479485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cxnSpLocks/>
            </p:cNvCxnSpPr>
            <p:nvPr/>
          </p:nvCxnSpPr>
          <p:spPr>
            <a:xfrm>
              <a:off x="73826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a:off x="783423" y="2553206"/>
              <a:ext cx="3877826" cy="4708"/>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a:off x="783423" y="4287127"/>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cxnSpLocks/>
            </p:cNvCxnSpPr>
            <p:nvPr/>
          </p:nvCxnSpPr>
          <p:spPr>
            <a:xfrm>
              <a:off x="861374" y="3050879"/>
              <a:ext cx="3900445"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p:nvPr/>
          </p:nvCxnSpPr>
          <p:spPr>
            <a:xfrm flipV="1">
              <a:off x="783423" y="3606119"/>
              <a:ext cx="6414160" cy="6842"/>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cxnSpLocks/>
            </p:cNvCxnSpPr>
            <p:nvPr/>
          </p:nvCxnSpPr>
          <p:spPr>
            <a:xfrm>
              <a:off x="861374" y="3754209"/>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9" name="Straight Arrow Connector 98"/>
            <p:cNvCxnSpPr>
              <a:cxnSpLocks/>
            </p:cNvCxnSpPr>
            <p:nvPr/>
          </p:nvCxnSpPr>
          <p:spPr>
            <a:xfrm>
              <a:off x="861374" y="4434938"/>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BB07CD71-251E-41AD-9A47-F8F51816F66C}"/>
                </a:ext>
              </a:extLst>
            </p:cNvPr>
            <p:cNvSpPr/>
            <p:nvPr/>
          </p:nvSpPr>
          <p:spPr bwMode="auto">
            <a:xfrm>
              <a:off x="783423" y="4837210"/>
              <a:ext cx="10762289" cy="33401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gradFill>
                    <a:gsLst>
                      <a:gs pos="0">
                        <a:srgbClr val="FFFFFF"/>
                      </a:gs>
                      <a:gs pos="100000">
                        <a:srgbClr val="FFFFFF"/>
                      </a:gs>
                    </a:gsLst>
                    <a:lin ang="5400000" scaled="0"/>
                  </a:gradFill>
                  <a:latin typeface="+mj-lt"/>
                  <a:ea typeface="Segoe UI" pitchFamily="34" charset="0"/>
                  <a:cs typeface="Segoe UI" pitchFamily="34" charset="0"/>
                </a:rPr>
                <a:t>Token expires</a:t>
              </a:r>
            </a:p>
          </p:txBody>
        </p:sp>
        <p:cxnSp>
          <p:nvCxnSpPr>
            <p:cNvPr id="28" name="Straight Arrow Connector 27"/>
            <p:cNvCxnSpPr>
              <a:cxnSpLocks/>
            </p:cNvCxnSpPr>
            <p:nvPr/>
          </p:nvCxnSpPr>
          <p:spPr>
            <a:xfrm>
              <a:off x="783423" y="5555738"/>
              <a:ext cx="6414160" cy="20954"/>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cxnSpLocks/>
            </p:cNvCxnSpPr>
            <p:nvPr/>
          </p:nvCxnSpPr>
          <p:spPr>
            <a:xfrm>
              <a:off x="861374" y="5715730"/>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783423" y="6135134"/>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cxnSpLocks/>
            </p:cNvCxnSpPr>
            <p:nvPr/>
          </p:nvCxnSpPr>
          <p:spPr>
            <a:xfrm>
              <a:off x="861374" y="6318310"/>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975857" y="3028000"/>
              <a:ext cx="1499128"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authorization code</a:t>
              </a:r>
            </a:p>
          </p:txBody>
        </p:sp>
        <p:sp>
          <p:nvSpPr>
            <p:cNvPr id="89" name="TextBox 88"/>
            <p:cNvSpPr txBox="1"/>
            <p:nvPr/>
          </p:nvSpPr>
          <p:spPr>
            <a:xfrm>
              <a:off x="2291349" y="3271138"/>
              <a:ext cx="7792518"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?scope=offline_access+openid+profile+User.Read+User.ReadBasic.All&amp;grant_type=</a:t>
              </a:r>
              <a:r>
                <a:rPr lang="en-US" sz="1200" i="1" dirty="0" err="1">
                  <a:solidFill>
                    <a:schemeClr val="tx2"/>
                  </a:solidFill>
                </a:rPr>
                <a:t>authorization_code&amp;code</a:t>
              </a:r>
              <a:r>
                <a:rPr lang="en-US" sz="1200" i="1" dirty="0">
                  <a:solidFill>
                    <a:schemeClr val="tx2"/>
                  </a:solidFill>
                </a:rPr>
                <a:t>=…</a:t>
              </a:r>
            </a:p>
          </p:txBody>
        </p:sp>
        <p:sp>
          <p:nvSpPr>
            <p:cNvPr id="91" name="TextBox 90"/>
            <p:cNvSpPr txBox="1"/>
            <p:nvPr/>
          </p:nvSpPr>
          <p:spPr>
            <a:xfrm>
              <a:off x="975857" y="3762549"/>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98" name="TextBox 97"/>
            <p:cNvSpPr txBox="1"/>
            <p:nvPr/>
          </p:nvSpPr>
          <p:spPr>
            <a:xfrm>
              <a:off x="6561509" y="3965878"/>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100" name="TextBox 99"/>
            <p:cNvSpPr txBox="1"/>
            <p:nvPr/>
          </p:nvSpPr>
          <p:spPr>
            <a:xfrm>
              <a:off x="975857" y="4407238"/>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29" name="TextBox 28"/>
            <p:cNvSpPr txBox="1"/>
            <p:nvPr/>
          </p:nvSpPr>
          <p:spPr>
            <a:xfrm>
              <a:off x="3244240" y="5219710"/>
              <a:ext cx="3240824"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a:t>
              </a:r>
              <a:r>
                <a:rPr lang="en-US" sz="1200" i="1" dirty="0" err="1">
                  <a:solidFill>
                    <a:schemeClr val="tx2"/>
                  </a:solidFill>
                </a:rPr>
                <a:t>grant_type</a:t>
              </a:r>
              <a:r>
                <a:rPr lang="en-US" sz="1200" i="1" dirty="0">
                  <a:solidFill>
                    <a:schemeClr val="tx2"/>
                  </a:solidFill>
                </a:rPr>
                <a:t>=</a:t>
              </a:r>
              <a:r>
                <a:rPr lang="en-US" sz="1200" i="1" dirty="0" err="1">
                  <a:solidFill>
                    <a:schemeClr val="tx2"/>
                  </a:solidFill>
                </a:rPr>
                <a:t>refresh_token&amp;refresh_token</a:t>
              </a:r>
              <a:r>
                <a:rPr lang="en-US" sz="1200" i="1" dirty="0">
                  <a:solidFill>
                    <a:schemeClr val="tx2"/>
                  </a:solidFill>
                </a:rPr>
                <a:t>=…</a:t>
              </a:r>
            </a:p>
          </p:txBody>
        </p:sp>
        <p:sp>
          <p:nvSpPr>
            <p:cNvPr id="32" name="TextBox 31"/>
            <p:cNvSpPr txBox="1"/>
            <p:nvPr/>
          </p:nvSpPr>
          <p:spPr>
            <a:xfrm>
              <a:off x="975857" y="5699201"/>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34" name="TextBox 33"/>
            <p:cNvSpPr txBox="1"/>
            <p:nvPr/>
          </p:nvSpPr>
          <p:spPr>
            <a:xfrm>
              <a:off x="6561509" y="5813885"/>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53" name="TextBox 52"/>
            <p:cNvSpPr txBox="1"/>
            <p:nvPr/>
          </p:nvSpPr>
          <p:spPr>
            <a:xfrm>
              <a:off x="2275565" y="2220140"/>
              <a:ext cx="7301551"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?scope=offline_access+openid+profile+User.Read+User.ReadBasic.All&amp;response_type=</a:t>
              </a:r>
              <a:r>
                <a:rPr lang="en-US" sz="1200" i="1" dirty="0" err="1">
                  <a:solidFill>
                    <a:schemeClr val="tx2"/>
                  </a:solidFill>
                </a:rPr>
                <a:t>code&amp;client_id</a:t>
              </a:r>
              <a:r>
                <a:rPr lang="en-US" sz="1200" i="1" dirty="0">
                  <a:solidFill>
                    <a:schemeClr val="tx2"/>
                  </a:solidFill>
                </a:rPr>
                <a:t>=…</a:t>
              </a:r>
            </a:p>
          </p:txBody>
        </p:sp>
        <p:sp>
          <p:nvSpPr>
            <p:cNvPr id="55" name="TextBox 54"/>
            <p:cNvSpPr txBox="1"/>
            <p:nvPr/>
          </p:nvSpPr>
          <p:spPr>
            <a:xfrm>
              <a:off x="975857" y="6301001"/>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grpSp>
          <p:nvGrpSpPr>
            <p:cNvPr id="20" name="Group 19">
              <a:extLst>
                <a:ext uri="{FF2B5EF4-FFF2-40B4-BE49-F238E27FC236}">
                  <a16:creationId xmlns:a16="http://schemas.microsoft.com/office/drawing/2014/main" id="{7C4F8F78-EA97-420E-A81D-253210E71DA7}"/>
                </a:ext>
              </a:extLst>
            </p:cNvPr>
            <p:cNvGrpSpPr/>
            <p:nvPr/>
          </p:nvGrpSpPr>
          <p:grpSpPr>
            <a:xfrm>
              <a:off x="5100704" y="4740417"/>
              <a:ext cx="527602" cy="527600"/>
              <a:chOff x="4963878" y="4740417"/>
              <a:chExt cx="527602" cy="527600"/>
            </a:xfrm>
          </p:grpSpPr>
          <p:sp>
            <p:nvSpPr>
              <p:cNvPr id="19" name="Oval 18">
                <a:extLst>
                  <a:ext uri="{FF2B5EF4-FFF2-40B4-BE49-F238E27FC236}">
                    <a16:creationId xmlns:a16="http://schemas.microsoft.com/office/drawing/2014/main" id="{745CF6FF-C4DE-4397-B295-999F6A30AB37}"/>
                  </a:ext>
                </a:extLst>
              </p:cNvPr>
              <p:cNvSpPr/>
              <p:nvPr/>
            </p:nvSpPr>
            <p:spPr bwMode="auto">
              <a:xfrm>
                <a:off x="4963878" y="4740417"/>
                <a:ext cx="527602" cy="527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Freeform 5">
                <a:extLst>
                  <a:ext uri="{FF2B5EF4-FFF2-40B4-BE49-F238E27FC236}">
                    <a16:creationId xmlns:a16="http://schemas.microsoft.com/office/drawing/2014/main" id="{0B492FA2-0024-4F62-A1D6-6DF701BD8C48}"/>
                  </a:ext>
                </a:extLst>
              </p:cNvPr>
              <p:cNvSpPr>
                <a:spLocks noEditPoints="1"/>
              </p:cNvSpPr>
              <p:nvPr/>
            </p:nvSpPr>
            <p:spPr bwMode="auto">
              <a:xfrm>
                <a:off x="5052442" y="4839181"/>
                <a:ext cx="350472" cy="330072"/>
              </a:xfrm>
              <a:custGeom>
                <a:avLst/>
                <a:gdLst>
                  <a:gd name="T0" fmla="*/ 256 w 512"/>
                  <a:gd name="T1" fmla="*/ 512 h 512"/>
                  <a:gd name="T2" fmla="*/ 188 w 512"/>
                  <a:gd name="T3" fmla="*/ 503 h 512"/>
                  <a:gd name="T4" fmla="*/ 127 w 512"/>
                  <a:gd name="T5" fmla="*/ 478 h 512"/>
                  <a:gd name="T6" fmla="*/ 75 w 512"/>
                  <a:gd name="T7" fmla="*/ 438 h 512"/>
                  <a:gd name="T8" fmla="*/ 35 w 512"/>
                  <a:gd name="T9" fmla="*/ 386 h 512"/>
                  <a:gd name="T10" fmla="*/ 10 w 512"/>
                  <a:gd name="T11" fmla="*/ 324 h 512"/>
                  <a:gd name="T12" fmla="*/ 0 w 512"/>
                  <a:gd name="T13" fmla="*/ 256 h 512"/>
                  <a:gd name="T14" fmla="*/ 10 w 512"/>
                  <a:gd name="T15" fmla="*/ 188 h 512"/>
                  <a:gd name="T16" fmla="*/ 35 w 512"/>
                  <a:gd name="T17" fmla="*/ 127 h 512"/>
                  <a:gd name="T18" fmla="*/ 75 w 512"/>
                  <a:gd name="T19" fmla="*/ 75 h 512"/>
                  <a:gd name="T20" fmla="*/ 127 w 512"/>
                  <a:gd name="T21" fmla="*/ 35 h 512"/>
                  <a:gd name="T22" fmla="*/ 188 w 512"/>
                  <a:gd name="T23" fmla="*/ 10 h 512"/>
                  <a:gd name="T24" fmla="*/ 256 w 512"/>
                  <a:gd name="T25" fmla="*/ 0 h 512"/>
                  <a:gd name="T26" fmla="*/ 324 w 512"/>
                  <a:gd name="T27" fmla="*/ 10 h 512"/>
                  <a:gd name="T28" fmla="*/ 386 w 512"/>
                  <a:gd name="T29" fmla="*/ 35 h 512"/>
                  <a:gd name="T30" fmla="*/ 438 w 512"/>
                  <a:gd name="T31" fmla="*/ 75 h 512"/>
                  <a:gd name="T32" fmla="*/ 478 w 512"/>
                  <a:gd name="T33" fmla="*/ 127 h 512"/>
                  <a:gd name="T34" fmla="*/ 503 w 512"/>
                  <a:gd name="T35" fmla="*/ 188 h 512"/>
                  <a:gd name="T36" fmla="*/ 512 w 512"/>
                  <a:gd name="T37" fmla="*/ 256 h 512"/>
                  <a:gd name="T38" fmla="*/ 503 w 512"/>
                  <a:gd name="T39" fmla="*/ 325 h 512"/>
                  <a:gd name="T40" fmla="*/ 478 w 512"/>
                  <a:gd name="T41" fmla="*/ 386 h 512"/>
                  <a:gd name="T42" fmla="*/ 438 w 512"/>
                  <a:gd name="T43" fmla="*/ 438 h 512"/>
                  <a:gd name="T44" fmla="*/ 386 w 512"/>
                  <a:gd name="T45" fmla="*/ 478 h 512"/>
                  <a:gd name="T46" fmla="*/ 324 w 512"/>
                  <a:gd name="T47" fmla="*/ 503 h 512"/>
                  <a:gd name="T48" fmla="*/ 256 w 512"/>
                  <a:gd name="T49" fmla="*/ 512 h 512"/>
                  <a:gd name="T50" fmla="*/ 256 w 512"/>
                  <a:gd name="T51" fmla="*/ 32 h 512"/>
                  <a:gd name="T52" fmla="*/ 197 w 512"/>
                  <a:gd name="T53" fmla="*/ 40 h 512"/>
                  <a:gd name="T54" fmla="*/ 144 w 512"/>
                  <a:gd name="T55" fmla="*/ 63 h 512"/>
                  <a:gd name="T56" fmla="*/ 98 w 512"/>
                  <a:gd name="T57" fmla="*/ 98 h 512"/>
                  <a:gd name="T58" fmla="*/ 63 w 512"/>
                  <a:gd name="T59" fmla="*/ 144 h 512"/>
                  <a:gd name="T60" fmla="*/ 40 w 512"/>
                  <a:gd name="T61" fmla="*/ 197 h 512"/>
                  <a:gd name="T62" fmla="*/ 32 w 512"/>
                  <a:gd name="T63" fmla="*/ 256 h 512"/>
                  <a:gd name="T64" fmla="*/ 40 w 512"/>
                  <a:gd name="T65" fmla="*/ 316 h 512"/>
                  <a:gd name="T66" fmla="*/ 63 w 512"/>
                  <a:gd name="T67" fmla="*/ 369 h 512"/>
                  <a:gd name="T68" fmla="*/ 98 w 512"/>
                  <a:gd name="T69" fmla="*/ 415 h 512"/>
                  <a:gd name="T70" fmla="*/ 144 w 512"/>
                  <a:gd name="T71" fmla="*/ 450 h 512"/>
                  <a:gd name="T72" fmla="*/ 197 w 512"/>
                  <a:gd name="T73" fmla="*/ 472 h 512"/>
                  <a:gd name="T74" fmla="*/ 256 w 512"/>
                  <a:gd name="T75" fmla="*/ 480 h 512"/>
                  <a:gd name="T76" fmla="*/ 316 w 512"/>
                  <a:gd name="T77" fmla="*/ 472 h 512"/>
                  <a:gd name="T78" fmla="*/ 369 w 512"/>
                  <a:gd name="T79" fmla="*/ 450 h 512"/>
                  <a:gd name="T80" fmla="*/ 415 w 512"/>
                  <a:gd name="T81" fmla="*/ 415 h 512"/>
                  <a:gd name="T82" fmla="*/ 450 w 512"/>
                  <a:gd name="T83" fmla="*/ 369 h 512"/>
                  <a:gd name="T84" fmla="*/ 472 w 512"/>
                  <a:gd name="T85" fmla="*/ 316 h 512"/>
                  <a:gd name="T86" fmla="*/ 480 w 512"/>
                  <a:gd name="T87" fmla="*/ 256 h 512"/>
                  <a:gd name="T88" fmla="*/ 472 w 512"/>
                  <a:gd name="T89" fmla="*/ 197 h 512"/>
                  <a:gd name="T90" fmla="*/ 450 w 512"/>
                  <a:gd name="T91" fmla="*/ 144 h 512"/>
                  <a:gd name="T92" fmla="*/ 415 w 512"/>
                  <a:gd name="T93" fmla="*/ 98 h 512"/>
                  <a:gd name="T94" fmla="*/ 369 w 512"/>
                  <a:gd name="T95" fmla="*/ 63 h 512"/>
                  <a:gd name="T96" fmla="*/ 316 w 512"/>
                  <a:gd name="T97" fmla="*/ 40 h 512"/>
                  <a:gd name="T98" fmla="*/ 256 w 512"/>
                  <a:gd name="T99" fmla="*/ 32 h 512"/>
                  <a:gd name="T100" fmla="*/ 256 w 512"/>
                  <a:gd name="T101" fmla="*/ 256 h 512"/>
                  <a:gd name="T102" fmla="*/ 256 w 512"/>
                  <a:gd name="T103" fmla="*/ 96 h 512"/>
                  <a:gd name="T104" fmla="*/ 224 w 512"/>
                  <a:gd name="T105" fmla="*/ 96 h 512"/>
                  <a:gd name="T106" fmla="*/ 224 w 512"/>
                  <a:gd name="T107" fmla="*/ 288 h 512"/>
                  <a:gd name="T108" fmla="*/ 352 w 512"/>
                  <a:gd name="T109" fmla="*/ 288 h 512"/>
                  <a:gd name="T110" fmla="*/ 352 w 512"/>
                  <a:gd name="T111" fmla="*/ 256 h 512"/>
                  <a:gd name="T112" fmla="*/ 256 w 512"/>
                  <a:gd name="T11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512"/>
                    </a:moveTo>
                    <a:cubicBezTo>
                      <a:pt x="233" y="512"/>
                      <a:pt x="210" y="509"/>
                      <a:pt x="188" y="503"/>
                    </a:cubicBezTo>
                    <a:cubicBezTo>
                      <a:pt x="167" y="497"/>
                      <a:pt x="146" y="489"/>
                      <a:pt x="127" y="478"/>
                    </a:cubicBezTo>
                    <a:cubicBezTo>
                      <a:pt x="108" y="467"/>
                      <a:pt x="91" y="453"/>
                      <a:pt x="75" y="438"/>
                    </a:cubicBezTo>
                    <a:cubicBezTo>
                      <a:pt x="60" y="422"/>
                      <a:pt x="46" y="405"/>
                      <a:pt x="35" y="386"/>
                    </a:cubicBezTo>
                    <a:cubicBezTo>
                      <a:pt x="24" y="367"/>
                      <a:pt x="16" y="346"/>
                      <a:pt x="10" y="324"/>
                    </a:cubicBezTo>
                    <a:cubicBezTo>
                      <a:pt x="4" y="303"/>
                      <a:pt x="0" y="280"/>
                      <a:pt x="0" y="256"/>
                    </a:cubicBezTo>
                    <a:cubicBezTo>
                      <a:pt x="0" y="233"/>
                      <a:pt x="4" y="210"/>
                      <a:pt x="10" y="188"/>
                    </a:cubicBezTo>
                    <a:cubicBezTo>
                      <a:pt x="16" y="167"/>
                      <a:pt x="24" y="146"/>
                      <a:pt x="35" y="127"/>
                    </a:cubicBezTo>
                    <a:cubicBezTo>
                      <a:pt x="46" y="108"/>
                      <a:pt x="60" y="91"/>
                      <a:pt x="75" y="75"/>
                    </a:cubicBezTo>
                    <a:cubicBezTo>
                      <a:pt x="91" y="60"/>
                      <a:pt x="108" y="46"/>
                      <a:pt x="127" y="35"/>
                    </a:cubicBezTo>
                    <a:cubicBezTo>
                      <a:pt x="146" y="24"/>
                      <a:pt x="167" y="16"/>
                      <a:pt x="188" y="10"/>
                    </a:cubicBezTo>
                    <a:cubicBezTo>
                      <a:pt x="210" y="4"/>
                      <a:pt x="233" y="0"/>
                      <a:pt x="256" y="0"/>
                    </a:cubicBezTo>
                    <a:cubicBezTo>
                      <a:pt x="280" y="0"/>
                      <a:pt x="303" y="4"/>
                      <a:pt x="324" y="10"/>
                    </a:cubicBezTo>
                    <a:cubicBezTo>
                      <a:pt x="346" y="16"/>
                      <a:pt x="367" y="24"/>
                      <a:pt x="386" y="35"/>
                    </a:cubicBezTo>
                    <a:cubicBezTo>
                      <a:pt x="405" y="46"/>
                      <a:pt x="422" y="60"/>
                      <a:pt x="438" y="75"/>
                    </a:cubicBezTo>
                    <a:cubicBezTo>
                      <a:pt x="453" y="91"/>
                      <a:pt x="467" y="108"/>
                      <a:pt x="478" y="127"/>
                    </a:cubicBezTo>
                    <a:cubicBezTo>
                      <a:pt x="489" y="146"/>
                      <a:pt x="497" y="167"/>
                      <a:pt x="503" y="188"/>
                    </a:cubicBezTo>
                    <a:cubicBezTo>
                      <a:pt x="509" y="210"/>
                      <a:pt x="512" y="233"/>
                      <a:pt x="512" y="256"/>
                    </a:cubicBezTo>
                    <a:cubicBezTo>
                      <a:pt x="512" y="280"/>
                      <a:pt x="509" y="303"/>
                      <a:pt x="503" y="325"/>
                    </a:cubicBezTo>
                    <a:cubicBezTo>
                      <a:pt x="497" y="346"/>
                      <a:pt x="489" y="367"/>
                      <a:pt x="478" y="386"/>
                    </a:cubicBezTo>
                    <a:cubicBezTo>
                      <a:pt x="467" y="405"/>
                      <a:pt x="453" y="422"/>
                      <a:pt x="438" y="438"/>
                    </a:cubicBezTo>
                    <a:cubicBezTo>
                      <a:pt x="422" y="453"/>
                      <a:pt x="405" y="467"/>
                      <a:pt x="386" y="478"/>
                    </a:cubicBezTo>
                    <a:cubicBezTo>
                      <a:pt x="367" y="489"/>
                      <a:pt x="346" y="497"/>
                      <a:pt x="324" y="503"/>
                    </a:cubicBezTo>
                    <a:cubicBezTo>
                      <a:pt x="303" y="509"/>
                      <a:pt x="280" y="512"/>
                      <a:pt x="256" y="512"/>
                    </a:cubicBezTo>
                    <a:close/>
                    <a:moveTo>
                      <a:pt x="256" y="32"/>
                    </a:moveTo>
                    <a:cubicBezTo>
                      <a:pt x="236" y="32"/>
                      <a:pt x="216" y="35"/>
                      <a:pt x="197" y="40"/>
                    </a:cubicBezTo>
                    <a:cubicBezTo>
                      <a:pt x="178" y="46"/>
                      <a:pt x="160" y="53"/>
                      <a:pt x="144" y="63"/>
                    </a:cubicBezTo>
                    <a:cubicBezTo>
                      <a:pt x="127" y="73"/>
                      <a:pt x="112" y="85"/>
                      <a:pt x="98" y="98"/>
                    </a:cubicBezTo>
                    <a:cubicBezTo>
                      <a:pt x="85" y="112"/>
                      <a:pt x="73" y="127"/>
                      <a:pt x="63" y="144"/>
                    </a:cubicBezTo>
                    <a:cubicBezTo>
                      <a:pt x="53" y="160"/>
                      <a:pt x="46" y="178"/>
                      <a:pt x="40" y="197"/>
                    </a:cubicBezTo>
                    <a:cubicBezTo>
                      <a:pt x="35" y="216"/>
                      <a:pt x="32" y="236"/>
                      <a:pt x="32" y="256"/>
                    </a:cubicBezTo>
                    <a:cubicBezTo>
                      <a:pt x="32" y="277"/>
                      <a:pt x="35" y="297"/>
                      <a:pt x="40" y="316"/>
                    </a:cubicBezTo>
                    <a:cubicBezTo>
                      <a:pt x="46" y="335"/>
                      <a:pt x="53" y="353"/>
                      <a:pt x="63" y="369"/>
                    </a:cubicBezTo>
                    <a:cubicBezTo>
                      <a:pt x="73" y="386"/>
                      <a:pt x="85" y="401"/>
                      <a:pt x="98" y="415"/>
                    </a:cubicBezTo>
                    <a:cubicBezTo>
                      <a:pt x="112" y="428"/>
                      <a:pt x="127" y="440"/>
                      <a:pt x="144" y="450"/>
                    </a:cubicBezTo>
                    <a:cubicBezTo>
                      <a:pt x="160" y="460"/>
                      <a:pt x="178" y="467"/>
                      <a:pt x="197" y="472"/>
                    </a:cubicBezTo>
                    <a:cubicBezTo>
                      <a:pt x="216" y="478"/>
                      <a:pt x="236" y="480"/>
                      <a:pt x="256" y="480"/>
                    </a:cubicBezTo>
                    <a:cubicBezTo>
                      <a:pt x="277" y="480"/>
                      <a:pt x="297" y="478"/>
                      <a:pt x="316" y="472"/>
                    </a:cubicBezTo>
                    <a:cubicBezTo>
                      <a:pt x="335" y="467"/>
                      <a:pt x="353" y="460"/>
                      <a:pt x="369" y="450"/>
                    </a:cubicBezTo>
                    <a:cubicBezTo>
                      <a:pt x="386" y="440"/>
                      <a:pt x="401" y="428"/>
                      <a:pt x="415" y="415"/>
                    </a:cubicBezTo>
                    <a:cubicBezTo>
                      <a:pt x="428" y="401"/>
                      <a:pt x="440" y="386"/>
                      <a:pt x="450" y="369"/>
                    </a:cubicBezTo>
                    <a:cubicBezTo>
                      <a:pt x="460" y="353"/>
                      <a:pt x="467" y="335"/>
                      <a:pt x="472" y="316"/>
                    </a:cubicBezTo>
                    <a:cubicBezTo>
                      <a:pt x="478" y="297"/>
                      <a:pt x="480" y="277"/>
                      <a:pt x="480" y="256"/>
                    </a:cubicBezTo>
                    <a:cubicBezTo>
                      <a:pt x="480" y="236"/>
                      <a:pt x="478" y="216"/>
                      <a:pt x="472" y="197"/>
                    </a:cubicBezTo>
                    <a:cubicBezTo>
                      <a:pt x="467" y="178"/>
                      <a:pt x="460" y="160"/>
                      <a:pt x="450" y="144"/>
                    </a:cubicBezTo>
                    <a:cubicBezTo>
                      <a:pt x="440" y="127"/>
                      <a:pt x="428" y="112"/>
                      <a:pt x="415" y="98"/>
                    </a:cubicBezTo>
                    <a:cubicBezTo>
                      <a:pt x="401" y="85"/>
                      <a:pt x="386" y="73"/>
                      <a:pt x="369" y="63"/>
                    </a:cubicBezTo>
                    <a:cubicBezTo>
                      <a:pt x="353" y="53"/>
                      <a:pt x="335" y="46"/>
                      <a:pt x="316" y="40"/>
                    </a:cubicBezTo>
                    <a:cubicBezTo>
                      <a:pt x="297" y="35"/>
                      <a:pt x="277" y="32"/>
                      <a:pt x="256" y="32"/>
                    </a:cubicBezTo>
                    <a:close/>
                    <a:moveTo>
                      <a:pt x="256" y="256"/>
                    </a:moveTo>
                    <a:lnTo>
                      <a:pt x="256" y="96"/>
                    </a:lnTo>
                    <a:lnTo>
                      <a:pt x="224" y="96"/>
                    </a:lnTo>
                    <a:lnTo>
                      <a:pt x="224" y="288"/>
                    </a:lnTo>
                    <a:lnTo>
                      <a:pt x="352" y="288"/>
                    </a:lnTo>
                    <a:lnTo>
                      <a:pt x="352" y="256"/>
                    </a:lnTo>
                    <a:lnTo>
                      <a:pt x="256"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4209921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995</Words>
  <Application>Microsoft Office PowerPoint</Application>
  <PresentationFormat>Custom</PresentationFormat>
  <Paragraphs>118</Paragraphs>
  <Slides>11</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Courier New</vt:lpstr>
      <vt:lpstr>Segoe UI</vt:lpstr>
      <vt:lpstr>Segoe UI Light</vt:lpstr>
      <vt:lpstr>Segoe UI Semibold</vt:lpstr>
      <vt:lpstr>Wingdings</vt:lpstr>
      <vt:lpstr>Office 365 PPT Template - 2017</vt:lpstr>
      <vt:lpstr>Build Angular SPAs with the  Microsoft Graph</vt:lpstr>
      <vt:lpstr>Incorporate the Microsoft Graph into a web application</vt:lpstr>
      <vt:lpstr>npm Packages</vt:lpstr>
      <vt:lpstr>Obtaining a access token using MSAL</vt:lpstr>
      <vt:lpstr>Getting my events calling Graph client</vt:lpstr>
      <vt:lpstr>Application experience</vt:lpstr>
      <vt:lpstr>Overview of the sample</vt:lpstr>
      <vt:lpstr>Authorization code grant and v2 endpoint</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2019-05-06T21:01:05Z</dcterms:modified>
</cp:coreProperties>
</file>

<file path=docProps/thumbnail.jpeg>
</file>